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5" r:id="rId7"/>
    <p:sldId id="266" r:id="rId8"/>
    <p:sldId id="273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62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2549-BC1C-42F4-A8E0-D73F85DF05D2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61ED-A4FB-4C87-A1DB-D89AE3F1C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2549-BC1C-42F4-A8E0-D73F85DF05D2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61ED-A4FB-4C87-A1DB-D89AE3F1C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2549-BC1C-42F4-A8E0-D73F85DF05D2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61ED-A4FB-4C87-A1DB-D89AE3F1C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2549-BC1C-42F4-A8E0-D73F85DF05D2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61ED-A4FB-4C87-A1DB-D89AE3F1C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2549-BC1C-42F4-A8E0-D73F85DF05D2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61ED-A4FB-4C87-A1DB-D89AE3F1C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2549-BC1C-42F4-A8E0-D73F85DF05D2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61ED-A4FB-4C87-A1DB-D89AE3F1C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2549-BC1C-42F4-A8E0-D73F85DF05D2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61ED-A4FB-4C87-A1DB-D89AE3F1C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2549-BC1C-42F4-A8E0-D73F85DF05D2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61ED-A4FB-4C87-A1DB-D89AE3F1C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2549-BC1C-42F4-A8E0-D73F85DF05D2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61ED-A4FB-4C87-A1DB-D89AE3F1C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2549-BC1C-42F4-A8E0-D73F85DF05D2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61ED-A4FB-4C87-A1DB-D89AE3F1C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E2549-BC1C-42F4-A8E0-D73F85DF05D2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761ED-A4FB-4C87-A1DB-D89AE3F1C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E2549-BC1C-42F4-A8E0-D73F85DF05D2}" type="datetimeFigureOut">
              <a:rPr lang="ru-RU" smtClean="0"/>
              <a:pPr/>
              <a:t>04.08.2013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761ED-A4FB-4C87-A1DB-D89AE3F1C2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verQuantum/mp_extsim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hyperlink" Target="https://github.com/freeExec/mp_extsim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/>
          <a:lstStyle/>
          <a:p>
            <a:r>
              <a:rPr lang="en-US" dirty="0" smtClean="0"/>
              <a:t>Generalization</a:t>
            </a:r>
            <a:br>
              <a:rPr lang="en-US" dirty="0" smtClean="0"/>
            </a:br>
            <a:r>
              <a:rPr lang="en-US" dirty="0" smtClean="0"/>
              <a:t> of a routing </a:t>
            </a:r>
            <a:r>
              <a:rPr lang="en-US" dirty="0"/>
              <a:t>map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>
                <a:solidFill>
                  <a:schemeClr val="tx1"/>
                </a:solidFill>
              </a:rPr>
              <a:t>Kirill “Zkir” Bondarenko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err="1" smtClean="0">
                <a:solidFill>
                  <a:schemeClr val="tx1"/>
                </a:solidFill>
              </a:rPr>
              <a:t>SotM</a:t>
            </a:r>
            <a:r>
              <a:rPr lang="en-US" dirty="0" smtClean="0">
                <a:solidFill>
                  <a:schemeClr val="tx1"/>
                </a:solidFill>
              </a:rPr>
              <a:t> Baltic, 2013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476500" cy="609600"/>
          </a:xfrm>
          <a:prstGeom prst="rect">
            <a:avLst/>
          </a:prstGeom>
          <a:noFill/>
        </p:spPr>
      </p:pic>
      <p:pic>
        <p:nvPicPr>
          <p:cNvPr id="1030" name="Picture 6" descr="http://forum.openstreetmap.org/img/avatars/2739.gif?m=1329648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645024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too much details</a:t>
            </a:r>
            <a:endParaRPr lang="ru-RU" dirty="0"/>
          </a:p>
        </p:txBody>
      </p:sp>
      <p:pic>
        <p:nvPicPr>
          <p:cNvPr id="4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6248400"/>
            <a:ext cx="2476500" cy="609600"/>
          </a:xfrm>
          <a:prstGeom prst="rect">
            <a:avLst/>
          </a:prstGeom>
          <a:noFill/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4481349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4" cstate="print"/>
          <a:srcRect l="36718" t="8462" r="20498" b="5347"/>
          <a:stretch>
            <a:fillRect/>
          </a:stretch>
        </p:blipFill>
        <p:spPr bwMode="auto">
          <a:xfrm>
            <a:off x="4788025" y="1484784"/>
            <a:ext cx="4248472" cy="456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and after</a:t>
            </a:r>
            <a:endParaRPr lang="ru-RU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/>
          <a:srcRect l="26905" r="31502" b="25391"/>
          <a:stretch>
            <a:fillRect/>
          </a:stretch>
        </p:blipFill>
        <p:spPr bwMode="auto">
          <a:xfrm>
            <a:off x="-1" y="1700809"/>
            <a:ext cx="464096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l="34416" t="8804" r="30630" b="25391"/>
          <a:stretch>
            <a:fillRect/>
          </a:stretch>
        </p:blipFill>
        <p:spPr bwMode="auto">
          <a:xfrm>
            <a:off x="4716016" y="1679768"/>
            <a:ext cx="4427984" cy="468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routable!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1969" r="34422" b="24579"/>
          <a:stretch>
            <a:fillRect/>
          </a:stretch>
        </p:blipFill>
        <p:spPr bwMode="auto">
          <a:xfrm>
            <a:off x="4967536" y="1484784"/>
            <a:ext cx="4176464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 l="19090" r="43550" b="26375"/>
          <a:stretch>
            <a:fillRect/>
          </a:stretch>
        </p:blipFill>
        <p:spPr bwMode="auto">
          <a:xfrm>
            <a:off x="0" y="1472208"/>
            <a:ext cx="4861048" cy="53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This algorithm has been developed </a:t>
            </a:r>
            <a:br>
              <a:rPr lang="en-US" dirty="0" smtClean="0"/>
            </a:br>
            <a:r>
              <a:rPr lang="en-US" dirty="0" smtClean="0"/>
              <a:t>by </a:t>
            </a:r>
            <a:r>
              <a:rPr lang="en-US" dirty="0"/>
              <a:t>R</a:t>
            </a:r>
            <a:r>
              <a:rPr lang="en-US" dirty="0" smtClean="0"/>
              <a:t>ussian community</a:t>
            </a:r>
            <a:endParaRPr lang="ru-RU" dirty="0"/>
          </a:p>
        </p:txBody>
      </p:sp>
      <p:pic>
        <p:nvPicPr>
          <p:cNvPr id="4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6248400"/>
            <a:ext cx="2476500" cy="609600"/>
          </a:xfrm>
          <a:prstGeom prst="rect">
            <a:avLst/>
          </a:prstGeom>
          <a:noFill/>
        </p:spPr>
      </p:pic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Authors:</a:t>
            </a:r>
          </a:p>
          <a:p>
            <a:pPr>
              <a:buFont typeface="Arial" charset="0"/>
              <a:buChar char="•"/>
            </a:pPr>
            <a:r>
              <a:rPr lang="en-US" dirty="0" err="1" smtClean="0"/>
              <a:t>OverQuantum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/>
              <a:t>FreeExec (java port)</a:t>
            </a:r>
          </a:p>
          <a:p>
            <a:pPr>
              <a:buNone/>
            </a:pPr>
            <a:r>
              <a:rPr lang="en-US" dirty="0" smtClean="0"/>
              <a:t>Two Implementations: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hlinkClick r:id="rId3"/>
              </a:rPr>
              <a:t>VB6</a:t>
            </a:r>
            <a:endParaRPr lang="en-US" dirty="0" smtClean="0"/>
          </a:p>
          <a:p>
            <a:pPr>
              <a:buFont typeface="Arial" charset="0"/>
              <a:buChar char="•"/>
            </a:pPr>
            <a:r>
              <a:rPr lang="en-US" dirty="0" smtClean="0">
                <a:hlinkClick r:id="rId4"/>
              </a:rPr>
              <a:t>Java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Source code available on </a:t>
            </a:r>
            <a:r>
              <a:rPr lang="en-US" dirty="0" err="1" smtClean="0"/>
              <a:t>Github</a:t>
            </a:r>
            <a:endParaRPr lang="ru-RU" dirty="0"/>
          </a:p>
        </p:txBody>
      </p:sp>
      <p:pic>
        <p:nvPicPr>
          <p:cNvPr id="23554" name="Picture 2" descr="http://forum.openstreetmap.org/img/avatars/3683.png?m=1329648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04864"/>
            <a:ext cx="952500" cy="876300"/>
          </a:xfrm>
          <a:prstGeom prst="rect">
            <a:avLst/>
          </a:prstGeom>
          <a:noFill/>
        </p:spPr>
      </p:pic>
      <p:pic>
        <p:nvPicPr>
          <p:cNvPr id="23556" name="Picture 4" descr="0148de082bc491462382f8ac188442bb.jpg?s=100&amp;d=http%3a%2f%2fwww.openstreetmap.org%2fassets%2fusers%2fimages%2flar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2204864"/>
            <a:ext cx="864096" cy="864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Problems: “islands” and </a:t>
            </a:r>
            <a:r>
              <a:rPr lang="en-US" dirty="0" smtClean="0"/>
              <a:t>“missing edges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167" t="30250" r="17525" b="7155"/>
          <a:stretch>
            <a:fillRect/>
          </a:stretch>
        </p:blipFill>
        <p:spPr bwMode="auto">
          <a:xfrm>
            <a:off x="0" y="1653681"/>
            <a:ext cx="9144000" cy="523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47" t="26605" r="45938" b="4177"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_Desktop\e-roads-filter.png"/>
          <p:cNvPicPr>
            <a:picLocks noChangeAspect="1" noChangeArrowheads="1"/>
          </p:cNvPicPr>
          <p:nvPr/>
        </p:nvPicPr>
        <p:blipFill>
          <a:blip r:embed="rId2" cstate="print"/>
          <a:srcRect l="17382"/>
          <a:stretch>
            <a:fillRect/>
          </a:stretch>
        </p:blipFill>
        <p:spPr bwMode="auto">
          <a:xfrm>
            <a:off x="-8062" y="0"/>
            <a:ext cx="915206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dirty="0" smtClean="0"/>
              <a:t>We can select linked subset of roads</a:t>
            </a:r>
          </a:p>
          <a:p>
            <a:pPr lvl="1">
              <a:buFont typeface="Arial" charset="0"/>
              <a:buChar char="•"/>
            </a:pPr>
            <a:r>
              <a:rPr lang="en-US" dirty="0" smtClean="0"/>
              <a:t>There are still some problems with connectivity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We have developed algorithm of routing graph simplification</a:t>
            </a:r>
          </a:p>
          <a:p>
            <a:pPr lvl="1"/>
            <a:r>
              <a:rPr lang="en-US" dirty="0" smtClean="0"/>
              <a:t>Junctions are transformed to nodes</a:t>
            </a:r>
          </a:p>
          <a:p>
            <a:pPr lvl="1"/>
            <a:r>
              <a:rPr lang="en-US" dirty="0" smtClean="0"/>
              <a:t>Two carriageway roads are converted to one carriageway roads</a:t>
            </a:r>
          </a:p>
          <a:p>
            <a:pPr>
              <a:buNone/>
            </a:pPr>
            <a:r>
              <a:rPr lang="en-US" dirty="0" smtClean="0"/>
              <a:t>This algorithm allows us to produce lightweight routable overview maps</a:t>
            </a:r>
            <a:endParaRPr lang="ru-RU" dirty="0"/>
          </a:p>
        </p:txBody>
      </p:sp>
      <p:pic>
        <p:nvPicPr>
          <p:cNvPr id="4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6248400"/>
            <a:ext cx="24765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s\_Desktop\swsp6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6912768" cy="6912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between streets</a:t>
            </a:r>
            <a:endParaRPr lang="ru-RU" dirty="0"/>
          </a:p>
        </p:txBody>
      </p:sp>
      <p:pic>
        <p:nvPicPr>
          <p:cNvPr id="4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6248400"/>
            <a:ext cx="2476500" cy="60960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 l="14861" t="9641" r="14861" b="36219"/>
          <a:stretch>
            <a:fillRect/>
          </a:stretch>
        </p:blipFill>
        <p:spPr bwMode="auto">
          <a:xfrm>
            <a:off x="0" y="2132856"/>
            <a:ext cx="91440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between countries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38378" t="38577" r="25095" b="17808"/>
          <a:stretch>
            <a:fillRect/>
          </a:stretch>
        </p:blipFill>
        <p:spPr bwMode="auto">
          <a:xfrm>
            <a:off x="827584" y="2132856"/>
            <a:ext cx="6552728" cy="416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6248400"/>
            <a:ext cx="2476500" cy="60960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604664"/>
          </a:xfrm>
        </p:spPr>
        <p:txBody>
          <a:bodyPr/>
          <a:lstStyle/>
          <a:p>
            <a:r>
              <a:rPr lang="en-US" dirty="0" smtClean="0"/>
              <a:t>OSRM: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need on PNA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set of roads</a:t>
            </a:r>
          </a:p>
          <a:p>
            <a:r>
              <a:rPr lang="en-US" dirty="0" smtClean="0"/>
              <a:t>Simplified geometry</a:t>
            </a:r>
          </a:p>
          <a:p>
            <a:pPr>
              <a:buNone/>
            </a:pPr>
            <a:r>
              <a:rPr lang="en-US" dirty="0" smtClean="0"/>
              <a:t>Why:</a:t>
            </a:r>
          </a:p>
          <a:p>
            <a:r>
              <a:rPr lang="en-US" dirty="0" smtClean="0"/>
              <a:t>Mobile devices (PNA), </a:t>
            </a:r>
            <a:r>
              <a:rPr lang="en-US" dirty="0" smtClean="0"/>
              <a:t>even today, have much more weak hardware than OSRM server.</a:t>
            </a:r>
            <a:endParaRPr lang="ru-RU" dirty="0"/>
          </a:p>
        </p:txBody>
      </p:sp>
      <p:pic>
        <p:nvPicPr>
          <p:cNvPr id="4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6248400"/>
            <a:ext cx="2476500" cy="609600"/>
          </a:xfrm>
          <a:prstGeom prst="rect">
            <a:avLst/>
          </a:prstGeom>
          <a:noFill/>
        </p:spPr>
      </p:pic>
      <p:pic>
        <p:nvPicPr>
          <p:cNvPr id="15362" name="Picture 2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3" cstate="print"/>
          <a:srcRect l="52218"/>
          <a:stretch>
            <a:fillRect/>
          </a:stretch>
        </p:blipFill>
        <p:spPr bwMode="auto">
          <a:xfrm>
            <a:off x="0" y="4648199"/>
            <a:ext cx="4414714" cy="2209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by road significance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Russia, it’s just possible to select roads by highway tag (trunk, primary a secondary)</a:t>
            </a:r>
            <a:endParaRPr lang="ru-RU" dirty="0"/>
          </a:p>
        </p:txBody>
      </p:sp>
      <p:pic>
        <p:nvPicPr>
          <p:cNvPr id="4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0" y="6248400"/>
            <a:ext cx="2476500" cy="609600"/>
          </a:xfrm>
          <a:prstGeom prst="rect">
            <a:avLst/>
          </a:prstGeom>
          <a:noFill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l="15496" t="27562" r="30267" b="24204"/>
          <a:stretch>
            <a:fillRect/>
          </a:stretch>
        </p:blipFill>
        <p:spPr bwMode="auto">
          <a:xfrm>
            <a:off x="899592" y="2636912"/>
            <a:ext cx="705678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755576" y="6245932"/>
            <a:ext cx="5688632" cy="612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2000+ km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trunks only</a:t>
            </a:r>
            <a:endParaRPr kumimoji="0" lang="ru-RU" sz="3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Documents\_Desktop\poland_horro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3263"/>
          <a:stretch>
            <a:fillRect/>
          </a:stretch>
        </p:blipFill>
        <p:spPr bwMode="auto">
          <a:xfrm>
            <a:off x="0" y="908720"/>
            <a:ext cx="8567936" cy="594284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n-US" dirty="0"/>
              <a:t>R</a:t>
            </a:r>
            <a:r>
              <a:rPr lang="en-US" dirty="0" smtClean="0"/>
              <a:t>oad  classification in European countries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23528" y="6209928"/>
            <a:ext cx="668193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h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ighway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trunk in Poland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6248400"/>
            <a:ext cx="24765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upload.wikimedia.org/wikipedia/commons/b/b0/International_E_Road_Network.png?uselang=ru"/>
          <p:cNvPicPr>
            <a:picLocks noChangeAspect="1" noChangeArrowheads="1"/>
          </p:cNvPicPr>
          <p:nvPr/>
        </p:nvPicPr>
        <p:blipFill>
          <a:blip r:embed="rId2" cstate="print"/>
          <a:srcRect r="23158"/>
          <a:stretch>
            <a:fillRect/>
          </a:stretch>
        </p:blipFill>
        <p:spPr bwMode="auto">
          <a:xfrm>
            <a:off x="3053674" y="1196752"/>
            <a:ext cx="6090325" cy="56612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Routes </a:t>
            </a:r>
            <a:r>
              <a:rPr lang="en-US" dirty="0" err="1" smtClean="0"/>
              <a:t>Exx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 = E xx</a:t>
            </a:r>
          </a:p>
          <a:p>
            <a:r>
              <a:rPr lang="en-US" dirty="0" err="1" smtClean="0"/>
              <a:t>Int_ref</a:t>
            </a:r>
            <a:r>
              <a:rPr lang="en-US" dirty="0" smtClean="0"/>
              <a:t>=E xx</a:t>
            </a:r>
          </a:p>
          <a:p>
            <a:r>
              <a:rPr lang="en-US" dirty="0" smtClean="0"/>
              <a:t>Relation </a:t>
            </a:r>
          </a:p>
          <a:p>
            <a:pPr lvl="1"/>
            <a:r>
              <a:rPr lang="en-GB" dirty="0" smtClean="0"/>
              <a:t>network=e-road</a:t>
            </a:r>
            <a:endParaRPr lang="ru-RU" dirty="0"/>
          </a:p>
        </p:txBody>
      </p:sp>
      <p:pic>
        <p:nvPicPr>
          <p:cNvPr id="24578" name="Picture 2" descr="File:Zeichen 410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2595414" cy="15396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3848" y="648866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Hand-drawn schema from Wikipedia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6241" t="9011" r="17075"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9128" t="8485" r="29722" b="26548"/>
          <a:stretch>
            <a:fillRect/>
          </a:stretch>
        </p:blipFill>
        <p:spPr bwMode="auto">
          <a:xfrm>
            <a:off x="0" y="1396077"/>
            <a:ext cx="9144000" cy="546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dirty="0" smtClean="0"/>
              <a:t>European Routes </a:t>
            </a:r>
            <a:r>
              <a:rPr lang="en-US" dirty="0" err="1" smtClean="0"/>
              <a:t>Exx</a:t>
            </a:r>
            <a:endParaRPr lang="ru-RU" dirty="0"/>
          </a:p>
        </p:txBody>
      </p:sp>
      <p:pic>
        <p:nvPicPr>
          <p:cNvPr id="4" name="Picture 4" descr="СитиГИД - навигационная служба - www.probki.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00" y="6248400"/>
            <a:ext cx="2476500" cy="609600"/>
          </a:xfrm>
          <a:prstGeom prst="rect">
            <a:avLst/>
          </a:prstGeom>
          <a:noFill/>
        </p:spPr>
      </p:pic>
      <p:pic>
        <p:nvPicPr>
          <p:cNvPr id="6" name="Picture 2" descr="File:Zeichen 410.s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31841" cy="908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192</Words>
  <Application>Microsoft Office PowerPoint</Application>
  <PresentationFormat>Экран (4:3)</PresentationFormat>
  <Paragraphs>41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Generalization  of a routing map</vt:lpstr>
      <vt:lpstr>Routing between streets</vt:lpstr>
      <vt:lpstr>Routing between countries</vt:lpstr>
      <vt:lpstr>What we need on PNA</vt:lpstr>
      <vt:lpstr>Classification by road significance</vt:lpstr>
      <vt:lpstr>Road  classification in European countries?</vt:lpstr>
      <vt:lpstr>European Routes Exx</vt:lpstr>
      <vt:lpstr>Слайд 8</vt:lpstr>
      <vt:lpstr>European Routes Exx</vt:lpstr>
      <vt:lpstr>Still too much details</vt:lpstr>
      <vt:lpstr>Before and after</vt:lpstr>
      <vt:lpstr>Still routable!</vt:lpstr>
      <vt:lpstr>This algorithm has been developed  by Russian community</vt:lpstr>
      <vt:lpstr>Problems: “islands” and “missing edges”</vt:lpstr>
      <vt:lpstr>Слайд 15</vt:lpstr>
      <vt:lpstr>Слайд 16</vt:lpstr>
      <vt:lpstr>Conclusions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Generalization  of the routing map</dc:title>
  <dc:creator>Zkir</dc:creator>
  <cp:lastModifiedBy>Zkir</cp:lastModifiedBy>
  <cp:revision>37</cp:revision>
  <dcterms:created xsi:type="dcterms:W3CDTF">2013-07-28T10:41:23Z</dcterms:created>
  <dcterms:modified xsi:type="dcterms:W3CDTF">2013-08-04T05:10:40Z</dcterms:modified>
</cp:coreProperties>
</file>