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74" r:id="rId10"/>
    <p:sldId id="275" r:id="rId11"/>
    <p:sldId id="269" r:id="rId12"/>
    <p:sldId id="266" r:id="rId13"/>
    <p:sldId id="264" r:id="rId14"/>
    <p:sldId id="270" r:id="rId15"/>
    <p:sldId id="267" r:id="rId16"/>
    <p:sldId id="268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4779-25E8-408B-A4C2-38AEC6B95387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3521-EA38-445D-A294-3F44F29B5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4779-25E8-408B-A4C2-38AEC6B95387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3521-EA38-445D-A294-3F44F29B5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4779-25E8-408B-A4C2-38AEC6B95387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3521-EA38-445D-A294-3F44F29B5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4779-25E8-408B-A4C2-38AEC6B95387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3521-EA38-445D-A294-3F44F29B5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4779-25E8-408B-A4C2-38AEC6B95387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3521-EA38-445D-A294-3F44F29B5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4779-25E8-408B-A4C2-38AEC6B95387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3521-EA38-445D-A294-3F44F29B5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4779-25E8-408B-A4C2-38AEC6B95387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3521-EA38-445D-A294-3F44F29B5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4779-25E8-408B-A4C2-38AEC6B95387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3521-EA38-445D-A294-3F44F29B5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4779-25E8-408B-A4C2-38AEC6B95387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3521-EA38-445D-A294-3F44F29B5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4779-25E8-408B-A4C2-38AEC6B95387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3521-EA38-445D-A294-3F44F29B5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4779-25E8-408B-A4C2-38AEC6B95387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3521-EA38-445D-A294-3F44F29B5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04779-25E8-408B-A4C2-38AEC6B95387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E3521-EA38-445D-A294-3F44F29B5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OSM and </a:t>
            </a:r>
            <a:r>
              <a:rPr lang="en-US" dirty="0" err="1" smtClean="0"/>
              <a:t>CityGuide</a:t>
            </a:r>
            <a:r>
              <a:rPr lang="en-US" dirty="0" smtClean="0"/>
              <a:t>. Quality </a:t>
            </a:r>
            <a:r>
              <a:rPr lang="en-US" dirty="0"/>
              <a:t>Assurance for Navigation Software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Kirill “Zkir” Bondarenko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SotM</a:t>
            </a:r>
            <a:r>
              <a:rPr lang="en-US" dirty="0" smtClean="0">
                <a:solidFill>
                  <a:schemeClr val="tx1"/>
                </a:solidFill>
              </a:rPr>
              <a:t> Baltic, 2013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СитиГИД - навигационная служба - www.probki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76500" cy="609600"/>
          </a:xfrm>
          <a:prstGeom prst="rect">
            <a:avLst/>
          </a:prstGeom>
          <a:noFill/>
        </p:spPr>
      </p:pic>
      <p:pic>
        <p:nvPicPr>
          <p:cNvPr id="1030" name="Picture 6" descr="http://forum.openstreetmap.org/img/avatars/2739.gif?m=13296480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645024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22451" r="33785" b="16609"/>
          <a:stretch>
            <a:fillRect/>
          </a:stretch>
        </p:blipFill>
        <p:spPr bwMode="auto">
          <a:xfrm>
            <a:off x="0" y="-8345"/>
            <a:ext cx="9144000" cy="686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Test: road graph connectivity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idea:</a:t>
            </a:r>
          </a:p>
          <a:p>
            <a:pPr lvl="1"/>
            <a:r>
              <a:rPr lang="en-US" dirty="0" smtClean="0"/>
              <a:t>The road </a:t>
            </a:r>
            <a:r>
              <a:rPr lang="en-US" dirty="0" smtClean="0"/>
              <a:t>graph should be </a:t>
            </a:r>
            <a:r>
              <a:rPr lang="en-US" i="1" u="sng" dirty="0" smtClean="0"/>
              <a:t>connected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Roads should be connected by common nodes.</a:t>
            </a:r>
          </a:p>
          <a:p>
            <a:pPr lvl="1"/>
            <a:r>
              <a:rPr lang="en-US" dirty="0" smtClean="0"/>
              <a:t>There should NOT be isolated fragments (also known as ‘islands’)</a:t>
            </a:r>
          </a:p>
          <a:p>
            <a:r>
              <a:rPr lang="en-US" dirty="0" smtClean="0"/>
              <a:t>Also:</a:t>
            </a:r>
          </a:p>
          <a:p>
            <a:pPr lvl="1"/>
            <a:r>
              <a:rPr lang="en-US" dirty="0" smtClean="0"/>
              <a:t>If we select roads by level, e.g. only hw=trunk and hw=primary, this road graph should also be connected.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Isolated sub-graphs aka ‘islands’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23351" r="18100" b="8951"/>
          <a:stretch>
            <a:fillRect/>
          </a:stretch>
        </p:blipFill>
        <p:spPr bwMode="auto">
          <a:xfrm>
            <a:off x="0" y="1800200"/>
            <a:ext cx="9164785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 wrong statuses!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050" t="25567" r="18092" b="7973"/>
          <a:stretch>
            <a:fillRect/>
          </a:stretch>
        </p:blipFill>
        <p:spPr bwMode="auto">
          <a:xfrm>
            <a:off x="0" y="1940218"/>
            <a:ext cx="9144000" cy="491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Test: Major highway dead ends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idea:</a:t>
            </a:r>
          </a:p>
          <a:p>
            <a:pPr lvl="1"/>
            <a:r>
              <a:rPr lang="en-US" sz="3200" dirty="0" smtClean="0"/>
              <a:t>Important road cannot just end with </a:t>
            </a:r>
            <a:r>
              <a:rPr lang="en-US" sz="3200" dirty="0" smtClean="0"/>
              <a:t>dead-end in </a:t>
            </a:r>
            <a:r>
              <a:rPr lang="en-US" sz="3200" smtClean="0"/>
              <a:t>the countryside.</a:t>
            </a:r>
            <a:endParaRPr lang="en-US" sz="3200" dirty="0" smtClean="0"/>
          </a:p>
          <a:p>
            <a:pPr lvl="1"/>
            <a:r>
              <a:rPr lang="en-US" sz="3200" dirty="0" smtClean="0"/>
              <a:t>It </a:t>
            </a:r>
            <a:r>
              <a:rPr lang="en-US" sz="3200" dirty="0" smtClean="0"/>
              <a:t>should lead </a:t>
            </a:r>
            <a:r>
              <a:rPr lang="en-US" sz="3200" dirty="0" smtClean="0"/>
              <a:t>somewhere!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road fragments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6241" t="26511" r="18454" b="8462"/>
          <a:stretch>
            <a:fillRect/>
          </a:stretch>
        </p:blipFill>
        <p:spPr bwMode="auto">
          <a:xfrm>
            <a:off x="0" y="2005503"/>
            <a:ext cx="9144000" cy="485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road fragments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487" t="25566" r="31382" b="4858"/>
          <a:stretch>
            <a:fillRect/>
          </a:stretch>
        </p:blipFill>
        <p:spPr bwMode="auto">
          <a:xfrm>
            <a:off x="0" y="1758320"/>
            <a:ext cx="9144000" cy="512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Test: Address registry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en-US" dirty="0" smtClean="0"/>
              <a:t>Address registry is not corrupted</a:t>
            </a:r>
          </a:p>
          <a:p>
            <a:pPr lvl="1"/>
            <a:r>
              <a:rPr lang="en-US" dirty="0" smtClean="0"/>
              <a:t>Every street and building is related to a settlement</a:t>
            </a:r>
          </a:p>
          <a:p>
            <a:pPr lvl="1"/>
            <a:r>
              <a:rPr lang="en-US" b="1" dirty="0" err="1" smtClean="0"/>
              <a:t>Addr:street</a:t>
            </a:r>
            <a:r>
              <a:rPr lang="en-US" dirty="0" smtClean="0"/>
              <a:t> tag matches </a:t>
            </a:r>
            <a:r>
              <a:rPr lang="en-US" b="1" dirty="0" smtClean="0"/>
              <a:t>name</a:t>
            </a:r>
            <a:r>
              <a:rPr lang="en-US" dirty="0" smtClean="0"/>
              <a:t> tag of the street way</a:t>
            </a:r>
            <a:endParaRPr lang="ru-RU" dirty="0"/>
          </a:p>
        </p:txBody>
      </p:sp>
      <p:pic>
        <p:nvPicPr>
          <p:cNvPr id="4" name="Picture 3" descr="D:\Documents\_Desktop\postigai_d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171475"/>
            <a:ext cx="4211960" cy="368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CityGuide</a:t>
            </a:r>
            <a:r>
              <a:rPr lang="en-US" dirty="0" smtClean="0"/>
              <a:t> users receive maps, which have passed Quality Assurance</a:t>
            </a:r>
            <a:endParaRPr lang="ru-RU" dirty="0"/>
          </a:p>
        </p:txBody>
      </p:sp>
      <p:pic>
        <p:nvPicPr>
          <p:cNvPr id="4" name="Picture 6" descr="Логотип OpenStreet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56992"/>
            <a:ext cx="1440160" cy="14401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87824" y="3501008"/>
            <a:ext cx="3240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ym typeface="Wingdings" pitchFamily="2" charset="2"/>
              </a:rPr>
              <a:t>QA </a:t>
            </a:r>
            <a:endParaRPr lang="ru-RU" sz="6600" dirty="0"/>
          </a:p>
        </p:txBody>
      </p:sp>
      <p:pic>
        <p:nvPicPr>
          <p:cNvPr id="6" name="Picture 4" descr="СитиГИД - навигационная служба - www.probki.net"/>
          <p:cNvPicPr>
            <a:picLocks noChangeAspect="1" noChangeArrowheads="1"/>
          </p:cNvPicPr>
          <p:nvPr/>
        </p:nvPicPr>
        <p:blipFill>
          <a:blip r:embed="rId3" cstate="print"/>
          <a:srcRect r="67692"/>
          <a:stretch>
            <a:fillRect/>
          </a:stretch>
        </p:blipFill>
        <p:spPr bwMode="auto">
          <a:xfrm>
            <a:off x="6084168" y="3429000"/>
            <a:ext cx="1512168" cy="11521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47664" y="48691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*.</a:t>
            </a:r>
            <a:r>
              <a:rPr lang="en-US" dirty="0" err="1" smtClean="0"/>
              <a:t>osm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47251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*.</a:t>
            </a:r>
            <a:r>
              <a:rPr lang="en-US" dirty="0" err="1" smtClean="0"/>
              <a:t>cgmap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699792" y="5445224"/>
            <a:ext cx="3981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http://peirce.zkir.ru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4861" t="15588" r="14861" b="36219"/>
          <a:stretch>
            <a:fillRect/>
          </a:stretch>
        </p:blipFill>
        <p:spPr bwMode="auto">
          <a:xfrm>
            <a:off x="63225" y="3312368"/>
            <a:ext cx="9080775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CityGuide</a:t>
            </a:r>
            <a:r>
              <a:rPr lang="en-US" dirty="0" smtClean="0"/>
              <a:t> (1)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4896544" cy="201622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Navigation software</a:t>
            </a:r>
          </a:p>
          <a:p>
            <a:pPr lvl="1"/>
            <a:r>
              <a:rPr lang="en-US" dirty="0" smtClean="0"/>
              <a:t>Rendering</a:t>
            </a:r>
          </a:p>
          <a:p>
            <a:pPr lvl="1"/>
            <a:r>
              <a:rPr lang="en-US" dirty="0" smtClean="0"/>
              <a:t>Routing</a:t>
            </a:r>
          </a:p>
          <a:p>
            <a:pPr lvl="1"/>
            <a:r>
              <a:rPr lang="en-US" dirty="0" smtClean="0"/>
              <a:t>Address search</a:t>
            </a:r>
          </a:p>
          <a:p>
            <a:pPr lvl="1"/>
            <a:r>
              <a:rPr lang="en-US" dirty="0" smtClean="0"/>
              <a:t>Many other features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6" name="Picture 4" descr="СитиГИД - навигационная служба - www.probki.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76500" cy="609600"/>
          </a:xfrm>
          <a:prstGeom prst="rect">
            <a:avLst/>
          </a:prstGeom>
          <a:noFill/>
        </p:spPr>
      </p:pic>
      <p:pic>
        <p:nvPicPr>
          <p:cNvPr id="7" name="Picture 4" descr="СитиГИД - навигационная служба - www.probki.net"/>
          <p:cNvPicPr>
            <a:picLocks noChangeAspect="1" noChangeArrowheads="1"/>
          </p:cNvPicPr>
          <p:nvPr/>
        </p:nvPicPr>
        <p:blipFill>
          <a:blip r:embed="rId4" cstate="print"/>
          <a:srcRect l="51295"/>
          <a:stretch>
            <a:fillRect/>
          </a:stretch>
        </p:blipFill>
        <p:spPr bwMode="auto">
          <a:xfrm>
            <a:off x="5148064" y="1340768"/>
            <a:ext cx="3995936" cy="196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CityGuide</a:t>
            </a:r>
            <a:r>
              <a:rPr lang="en-US" dirty="0" smtClean="0"/>
              <a:t> (2)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7011"/>
            <a:ext cx="9144000" cy="514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СитиГИД - навигационная служба - www.probki.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765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CityGuide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Own file format </a:t>
            </a:r>
            <a:r>
              <a:rPr lang="ru-RU" dirty="0" smtClean="0"/>
              <a:t>*.</a:t>
            </a:r>
            <a:r>
              <a:rPr lang="en-US" dirty="0" err="1" smtClean="0"/>
              <a:t>cgmap</a:t>
            </a:r>
            <a:endParaRPr lang="en-US" dirty="0" smtClean="0"/>
          </a:p>
          <a:p>
            <a:r>
              <a:rPr lang="en-US" dirty="0" smtClean="0"/>
              <a:t>One *.</a:t>
            </a:r>
            <a:r>
              <a:rPr lang="en-US" dirty="0" err="1" smtClean="0"/>
              <a:t>cgmap</a:t>
            </a:r>
            <a:r>
              <a:rPr lang="en-US" dirty="0" smtClean="0"/>
              <a:t> file is usually region of a country</a:t>
            </a:r>
          </a:p>
          <a:p>
            <a:r>
              <a:rPr lang="en-US" dirty="0" err="1" smtClean="0"/>
              <a:t>Osm</a:t>
            </a:r>
            <a:r>
              <a:rPr lang="en-US" dirty="0" err="1" smtClean="0">
                <a:sym typeface="Wingdings" pitchFamily="2" charset="2"/>
              </a:rPr>
              <a:t>cgmap</a:t>
            </a:r>
            <a:r>
              <a:rPr lang="en-US" dirty="0" smtClean="0">
                <a:sym typeface="Wingdings" pitchFamily="2" charset="2"/>
              </a:rPr>
              <a:t>: regular updates for Russia and some other countries</a:t>
            </a:r>
          </a:p>
          <a:p>
            <a:endParaRPr lang="ru-RU" dirty="0"/>
          </a:p>
        </p:txBody>
      </p:sp>
      <p:pic>
        <p:nvPicPr>
          <p:cNvPr id="6" name="Picture 4" descr="СитиГИД - навигационная служба - www.probki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76500" cy="609600"/>
          </a:xfrm>
          <a:prstGeom prst="rect">
            <a:avLst/>
          </a:prstGeom>
          <a:noFill/>
        </p:spPr>
      </p:pic>
      <p:pic>
        <p:nvPicPr>
          <p:cNvPr id="3078" name="Picture 6" descr="Логотип OpenStreet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365104"/>
            <a:ext cx="1440160" cy="14401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51920" y="4509120"/>
            <a:ext cx="1008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ym typeface="Wingdings" pitchFamily="2" charset="2"/>
              </a:rPr>
              <a:t></a:t>
            </a:r>
            <a:endParaRPr lang="ru-RU" sz="6600" dirty="0"/>
          </a:p>
        </p:txBody>
      </p:sp>
      <p:pic>
        <p:nvPicPr>
          <p:cNvPr id="9" name="Picture 4" descr="СитиГИД - навигационная служба - www.probki.net"/>
          <p:cNvPicPr>
            <a:picLocks noChangeAspect="1" noChangeArrowheads="1"/>
          </p:cNvPicPr>
          <p:nvPr/>
        </p:nvPicPr>
        <p:blipFill>
          <a:blip r:embed="rId2" cstate="print"/>
          <a:srcRect r="67692"/>
          <a:stretch>
            <a:fillRect/>
          </a:stretch>
        </p:blipFill>
        <p:spPr bwMode="auto">
          <a:xfrm>
            <a:off x="5004048" y="4437112"/>
            <a:ext cx="151216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data </a:t>
            </a:r>
            <a:r>
              <a:rPr lang="en-US" dirty="0" err="1" smtClean="0"/>
              <a:t>vs</a:t>
            </a:r>
            <a:r>
              <a:rPr lang="en-US" dirty="0" smtClean="0"/>
              <a:t> users’ needs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37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768"/>
                <a:gridCol w="432048"/>
                <a:gridCol w="3970784"/>
              </a:tblGrid>
              <a:tr h="50481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What</a:t>
                      </a:r>
                      <a:r>
                        <a:rPr lang="en-US" sz="2800" baseline="0" dirty="0" smtClean="0"/>
                        <a:t> Openstreetmap data</a:t>
                      </a:r>
                      <a:r>
                        <a:rPr lang="en-US" sz="2800" dirty="0" smtClean="0"/>
                        <a:t> is known for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What</a:t>
                      </a:r>
                      <a:r>
                        <a:rPr lang="en-US" sz="3200" baseline="0" dirty="0" smtClean="0"/>
                        <a:t> users need </a:t>
                      </a:r>
                      <a:endParaRPr lang="ru-RU" sz="3200" dirty="0"/>
                    </a:p>
                  </a:txBody>
                  <a:tcPr/>
                </a:tc>
              </a:tr>
              <a:tr h="124474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Many editors</a:t>
                      </a:r>
                    </a:p>
                    <a:p>
                      <a:r>
                        <a:rPr lang="en-US" sz="3200" dirty="0" smtClean="0"/>
                        <a:t>Anybody</a:t>
                      </a:r>
                      <a:r>
                        <a:rPr lang="en-US" sz="3200" baseline="0" dirty="0" smtClean="0"/>
                        <a:t> can edit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Users do NOT want</a:t>
                      </a:r>
                      <a:r>
                        <a:rPr lang="en-US" sz="3200" baseline="0" dirty="0" smtClean="0"/>
                        <a:t> to edit maps themselves</a:t>
                      </a:r>
                      <a:endParaRPr lang="ru-RU" sz="3200" dirty="0" smtClean="0"/>
                    </a:p>
                    <a:p>
                      <a:endParaRPr lang="en-US" sz="3200" dirty="0" smtClean="0"/>
                    </a:p>
                  </a:txBody>
                  <a:tcPr/>
                </a:tc>
              </a:tr>
              <a:tr h="87132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Prone to vandalism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Quality</a:t>
                      </a:r>
                      <a:endParaRPr lang="ru-RU" sz="3200" dirty="0" smtClean="0"/>
                    </a:p>
                  </a:txBody>
                  <a:tcPr/>
                </a:tc>
              </a:tr>
              <a:tr h="87132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Changes can be unpredictable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Stability</a:t>
                      </a:r>
                      <a:endParaRPr lang="ru-RU" sz="3200" dirty="0" smtClean="0"/>
                    </a:p>
                    <a:p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СитиГИД - навигационная служба - www.probki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765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before release!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Automated tests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map (*.</a:t>
            </a:r>
            <a:r>
              <a:rPr lang="en-US" dirty="0" err="1" smtClean="0"/>
              <a:t>cgmap</a:t>
            </a:r>
            <a:r>
              <a:rPr lang="en-US" dirty="0" smtClean="0"/>
              <a:t>) </a:t>
            </a:r>
            <a:r>
              <a:rPr lang="en-US" dirty="0" smtClean="0"/>
              <a:t>is released only if it passes release criteria</a:t>
            </a:r>
            <a:r>
              <a:rPr lang="ru-RU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Routing graph</a:t>
            </a:r>
          </a:p>
          <a:p>
            <a:pPr lvl="1"/>
            <a:r>
              <a:rPr lang="en-US" dirty="0" smtClean="0"/>
              <a:t>Address search</a:t>
            </a:r>
          </a:p>
          <a:p>
            <a:pPr lvl="1"/>
            <a:r>
              <a:rPr lang="en-US" dirty="0" smtClean="0"/>
              <a:t>Minor consistency (e.g. shoreline is not broken)</a:t>
            </a:r>
          </a:p>
          <a:p>
            <a:pPr lvl="1">
              <a:buNone/>
            </a:pPr>
            <a:endParaRPr lang="en-US" i="1" dirty="0" smtClean="0"/>
          </a:p>
        </p:txBody>
      </p:sp>
      <p:pic>
        <p:nvPicPr>
          <p:cNvPr id="4" name="Picture 4" descr="СитиГИД - навигационная служба - www.probki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88"/>
            <a:ext cx="24765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http://peirce.zkir.ru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14143" r="16712" b="14204"/>
          <a:stretch>
            <a:fillRect/>
          </a:stretch>
        </p:blipFill>
        <p:spPr bwMode="auto">
          <a:xfrm>
            <a:off x="0" y="1556791"/>
            <a:ext cx="9144000" cy="521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4662" t="21412" r="53059" b="3819"/>
          <a:stretch>
            <a:fillRect/>
          </a:stretch>
        </p:blipFill>
        <p:spPr bwMode="auto">
          <a:xfrm>
            <a:off x="0" y="58471"/>
            <a:ext cx="5508104" cy="679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/>
              <a:t>http://peirce.zkir.ru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3648" t="26015" r="31658" b="110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287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OSM and CityGuide. Quality Assurance for Navigation Software </vt:lpstr>
      <vt:lpstr>CityGuide (1)</vt:lpstr>
      <vt:lpstr>CityGuide (2)</vt:lpstr>
      <vt:lpstr>CityGuide</vt:lpstr>
      <vt:lpstr>Free data vs users’ needs</vt:lpstr>
      <vt:lpstr>Test before release!</vt:lpstr>
      <vt:lpstr>http://peirce.zkir.ru</vt:lpstr>
      <vt:lpstr>http://peirce.zkir.ru</vt:lpstr>
      <vt:lpstr>Слайд 9</vt:lpstr>
      <vt:lpstr>Слайд 10</vt:lpstr>
      <vt:lpstr>Test: road graph connectivity</vt:lpstr>
      <vt:lpstr>Isolated sub-graphs aka ‘islands’</vt:lpstr>
      <vt:lpstr>Even wrong statuses!</vt:lpstr>
      <vt:lpstr>Test: Major highway dead ends</vt:lpstr>
      <vt:lpstr>Missing road fragments</vt:lpstr>
      <vt:lpstr>Missing road fragments</vt:lpstr>
      <vt:lpstr>Test: Address registry</vt:lpstr>
      <vt:lpstr>Conclusion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OSM and CityGuide. Quality Assurance for Navigation Software</dc:title>
  <dc:creator>Zkir</dc:creator>
  <cp:lastModifiedBy>Zkir</cp:lastModifiedBy>
  <cp:revision>29</cp:revision>
  <dcterms:created xsi:type="dcterms:W3CDTF">2013-08-01T10:31:37Z</dcterms:created>
  <dcterms:modified xsi:type="dcterms:W3CDTF">2013-08-04T06:35:12Z</dcterms:modified>
</cp:coreProperties>
</file>