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5" r:id="rId7"/>
    <p:sldId id="262" r:id="rId8"/>
    <p:sldId id="263" r:id="rId9"/>
    <p:sldId id="264" r:id="rId10"/>
    <p:sldId id="259" r:id="rId11"/>
    <p:sldId id="26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969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12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6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894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849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78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80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05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98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41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18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8AFE1-0371-4622-B540-DD21686C9738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51208-CD58-4A3A-B903-E0BBB01BABB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294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ut.ee/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openstreetmap.org/w/index.php?title=Streetlamps&amp;action=edit&amp;redlink=1" TargetMode="External"/><Relationship Id="rId3" Type="http://schemas.openxmlformats.org/officeDocument/2006/relationships/hyperlink" Target="http://wiki.openstreetmap.org/wiki/Tag:building=entrance" TargetMode="External"/><Relationship Id="rId7" Type="http://schemas.openxmlformats.org/officeDocument/2006/relationships/hyperlink" Target="http://wiki.openstreetmap.org/wiki/Buildings" TargetMode="External"/><Relationship Id="rId12" Type="http://schemas.openxmlformats.org/officeDocument/2006/relationships/hyperlink" Target="http://wiki.openstreetmap.org/wiki/Routing" TargetMode="External"/><Relationship Id="rId2" Type="http://schemas.openxmlformats.org/officeDocument/2006/relationships/hyperlink" Target="http://wiki.openstreetmap.org/wiki/OpenStreetMa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.openstreetmap.org/wiki/3D" TargetMode="External"/><Relationship Id="rId11" Type="http://schemas.openxmlformats.org/officeDocument/2006/relationships/hyperlink" Target="http://wiki.openstreetmap.org/w/index.php?title=Hedges&amp;action=edit&amp;redlink=1" TargetMode="External"/><Relationship Id="rId5" Type="http://schemas.openxmlformats.org/officeDocument/2006/relationships/hyperlink" Target="http://wiki.openstreetmap.org/wiki/Tag:highway=steps" TargetMode="External"/><Relationship Id="rId10" Type="http://schemas.openxmlformats.org/officeDocument/2006/relationships/hyperlink" Target="http://wiki.openstreetmap.org/w/index.php?title=Trees&amp;action=edit&amp;redlink=1" TargetMode="External"/><Relationship Id="rId4" Type="http://schemas.openxmlformats.org/officeDocument/2006/relationships/hyperlink" Target="http://wiki.openstreetmap.org/wiki/Tag:highway=footway" TargetMode="External"/><Relationship Id="rId9" Type="http://schemas.openxmlformats.org/officeDocument/2006/relationships/hyperlink" Target="http://wiki.openstreetmap.org/w/index.php?title=Benchs&amp;action=edit&amp;redlink=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Micromapping</a:t>
            </a:r>
            <a:endParaRPr lang="de-DE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152128"/>
          </a:xfrm>
        </p:spPr>
        <p:txBody>
          <a:bodyPr>
            <a:normAutofit/>
          </a:bodyPr>
          <a:lstStyle/>
          <a:p>
            <a:r>
              <a:rPr lang="de-DE" sz="1600" dirty="0" smtClean="0"/>
              <a:t>Marek </a:t>
            </a:r>
            <a:r>
              <a:rPr lang="de-DE" sz="1600" dirty="0" err="1" smtClean="0"/>
              <a:t>Strassenburg-Kleciak</a:t>
            </a:r>
            <a:endParaRPr lang="de-DE" sz="1600" dirty="0" smtClean="0"/>
          </a:p>
          <a:p>
            <a:r>
              <a:rPr lang="de-DE" sz="1600" dirty="0" err="1" smtClean="0"/>
              <a:t>aka</a:t>
            </a:r>
            <a:endParaRPr lang="de-DE" sz="1600" dirty="0" smtClean="0"/>
          </a:p>
          <a:p>
            <a:r>
              <a:rPr lang="de-DE" sz="1600" dirty="0" smtClean="0"/>
              <a:t>Marek </a:t>
            </a:r>
            <a:r>
              <a:rPr lang="de-DE" sz="1600" dirty="0" err="1" smtClean="0"/>
              <a:t>Kleciak</a:t>
            </a:r>
            <a:endParaRPr lang="de-DE" sz="1600" dirty="0"/>
          </a:p>
        </p:txBody>
      </p:sp>
      <p:pic>
        <p:nvPicPr>
          <p:cNvPr id="7" name="Picture 2" descr="http://sotm-baltics.org/sotm-baltics-600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7150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178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Technical </a:t>
            </a:r>
            <a:r>
              <a:rPr lang="de-DE" dirty="0" err="1" smtClean="0"/>
              <a:t>possibilities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2700" dirty="0" err="1" smtClean="0"/>
              <a:t>for</a:t>
            </a:r>
            <a:r>
              <a:rPr lang="de-DE" sz="2700" dirty="0" smtClean="0"/>
              <a:t> </a:t>
            </a:r>
            <a:r>
              <a:rPr lang="de-DE" sz="2700" dirty="0" err="1" smtClean="0"/>
              <a:t>advanced</a:t>
            </a:r>
            <a:r>
              <a:rPr lang="de-DE" sz="2700" dirty="0" smtClean="0"/>
              <a:t> </a:t>
            </a:r>
            <a:r>
              <a:rPr lang="de-DE" sz="2700" dirty="0" err="1" smtClean="0"/>
              <a:t>navigation</a:t>
            </a:r>
            <a:r>
              <a:rPr lang="de-DE" sz="2700" dirty="0" smtClean="0"/>
              <a:t> </a:t>
            </a:r>
            <a:r>
              <a:rPr lang="de-DE" sz="2700" dirty="0" err="1" smtClean="0"/>
              <a:t>systems</a:t>
            </a:r>
            <a:endParaRPr lang="de-DE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 err="1" smtClean="0"/>
              <a:t>Better</a:t>
            </a:r>
            <a:r>
              <a:rPr lang="de-DE" sz="2400" dirty="0" smtClean="0"/>
              <a:t> </a:t>
            </a:r>
            <a:r>
              <a:rPr lang="de-DE" sz="2400" dirty="0" err="1" smtClean="0"/>
              <a:t>street</a:t>
            </a:r>
            <a:r>
              <a:rPr lang="de-DE" sz="2400" dirty="0" smtClean="0"/>
              <a:t> </a:t>
            </a:r>
            <a:r>
              <a:rPr lang="de-DE" sz="2400" dirty="0" err="1" smtClean="0"/>
              <a:t>recognition</a:t>
            </a:r>
            <a:endParaRPr lang="de-DE" sz="2400" dirty="0" smtClean="0"/>
          </a:p>
          <a:p>
            <a:r>
              <a:rPr lang="de-DE" sz="2400" dirty="0" err="1" smtClean="0"/>
              <a:t>Exactly</a:t>
            </a:r>
            <a:r>
              <a:rPr lang="de-DE" sz="2400" dirty="0" smtClean="0"/>
              <a:t> </a:t>
            </a:r>
            <a:r>
              <a:rPr lang="de-DE" sz="2400" dirty="0" err="1" smtClean="0"/>
              <a:t>positioning</a:t>
            </a:r>
            <a:r>
              <a:rPr lang="de-DE" sz="2400" dirty="0" smtClean="0"/>
              <a:t> (</a:t>
            </a:r>
            <a:r>
              <a:rPr lang="de-DE" sz="2400" dirty="0" err="1" smtClean="0"/>
              <a:t>lane</a:t>
            </a:r>
            <a:r>
              <a:rPr lang="de-DE" sz="2400" dirty="0" smtClean="0"/>
              <a:t> </a:t>
            </a:r>
            <a:r>
              <a:rPr lang="de-DE" sz="2400" dirty="0" err="1" smtClean="0"/>
              <a:t>navigation</a:t>
            </a:r>
            <a:r>
              <a:rPr lang="de-DE" sz="2400" dirty="0" smtClean="0"/>
              <a:t>)</a:t>
            </a:r>
          </a:p>
          <a:p>
            <a:r>
              <a:rPr lang="de-DE" sz="2400" dirty="0" smtClean="0"/>
              <a:t>More </a:t>
            </a:r>
            <a:r>
              <a:rPr lang="de-DE" sz="2400" dirty="0" err="1" smtClean="0"/>
              <a:t>safety</a:t>
            </a:r>
            <a:r>
              <a:rPr lang="de-DE" sz="2400" dirty="0" smtClean="0"/>
              <a:t> in </a:t>
            </a:r>
            <a:r>
              <a:rPr lang="de-DE" sz="2400" dirty="0" err="1" smtClean="0"/>
              <a:t>traffic</a:t>
            </a:r>
            <a:endParaRPr lang="de-DE" sz="2400" dirty="0" smtClean="0"/>
          </a:p>
          <a:p>
            <a:r>
              <a:rPr lang="de-DE" sz="2400" dirty="0" err="1" smtClean="0"/>
              <a:t>Automatized</a:t>
            </a:r>
            <a:r>
              <a:rPr lang="de-DE" sz="2400" dirty="0" smtClean="0"/>
              <a:t> </a:t>
            </a:r>
            <a:r>
              <a:rPr lang="de-DE" sz="2400" dirty="0" err="1" smtClean="0"/>
              <a:t>object</a:t>
            </a:r>
            <a:r>
              <a:rPr lang="de-DE" sz="2400" dirty="0" smtClean="0"/>
              <a:t> </a:t>
            </a:r>
            <a:r>
              <a:rPr lang="de-DE" sz="2400" dirty="0" err="1" smtClean="0"/>
              <a:t>recognition</a:t>
            </a:r>
            <a:r>
              <a:rPr lang="de-DE" sz="2400" dirty="0" smtClean="0"/>
              <a:t> </a:t>
            </a:r>
            <a:r>
              <a:rPr lang="de-DE" sz="2400" dirty="0" err="1" smtClean="0"/>
              <a:t>systems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OSM </a:t>
            </a:r>
            <a:r>
              <a:rPr lang="de-DE" sz="2400" dirty="0" err="1" smtClean="0"/>
              <a:t>technically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. (Data </a:t>
            </a:r>
            <a:r>
              <a:rPr lang="de-DE" sz="2400" dirty="0" err="1" smtClean="0"/>
              <a:t>collection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>
                <a:effectLst/>
              </a:rPr>
              <a:t>decimeter</a:t>
            </a:r>
            <a:r>
              <a:rPr lang="de-DE" sz="2400" dirty="0" smtClean="0">
                <a:effectLst/>
              </a:rPr>
              <a:t> </a:t>
            </a:r>
            <a:r>
              <a:rPr lang="de-DE" sz="2400" dirty="0" err="1" smtClean="0">
                <a:effectLst/>
              </a:rPr>
              <a:t>accuracy</a:t>
            </a:r>
            <a:r>
              <a:rPr lang="de-DE" sz="24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28000"/>
            <a:ext cx="1516872" cy="816372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16565864">
            <a:off x="2876843" y="4040262"/>
            <a:ext cx="1259301" cy="3226080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1000">
                <a:schemeClr val="accent1">
                  <a:tint val="44500"/>
                  <a:satMod val="160000"/>
                </a:schemeClr>
              </a:gs>
              <a:gs pos="9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tangle 5"/>
          <p:cNvSpPr/>
          <p:nvPr/>
        </p:nvSpPr>
        <p:spPr>
          <a:xfrm>
            <a:off x="0" y="6107824"/>
            <a:ext cx="9144000" cy="4175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mast8914\AppData\Local\Microsoft\Windows\Temporary Internet Files\Content.IE5\38DYCD33\MP900385962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13924" r="17825" b="11780"/>
          <a:stretch/>
        </p:blipFill>
        <p:spPr bwMode="auto">
          <a:xfrm rot="966173">
            <a:off x="6906690" y="5478835"/>
            <a:ext cx="349200" cy="5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st8914\AppData\Local\Microsoft\Windows\Temporary Internet Files\Content.IE5\WUVTV6YN\MP900386096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9243" r="7424" b="13346"/>
          <a:stretch/>
        </p:blipFill>
        <p:spPr bwMode="auto">
          <a:xfrm>
            <a:off x="7422634" y="5503146"/>
            <a:ext cx="792088" cy="45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ast8914\AppData\Local\Microsoft\Windows\Temporary Internet Files\Content.IE5\CDUS8ITD\MP900385980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2627" r="8110" b="17522"/>
          <a:stretch/>
        </p:blipFill>
        <p:spPr bwMode="auto">
          <a:xfrm>
            <a:off x="8344038" y="5361447"/>
            <a:ext cx="581223" cy="69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st8914\AppData\Local\Microsoft\Windows\Temporary Internet Files\Content.IE5\WUVTV6YN\MP900390425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760" y="5420978"/>
            <a:ext cx="819342" cy="58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782" y="5341511"/>
            <a:ext cx="717996" cy="7140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721" y="476672"/>
            <a:ext cx="563231" cy="581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03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78298"/>
          </a:xfrm>
        </p:spPr>
        <p:txBody>
          <a:bodyPr>
            <a:norm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&amp; </a:t>
            </a:r>
            <a:r>
              <a:rPr lang="de-DE" dirty="0" err="1" smtClean="0"/>
              <a:t>especially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2050" name="Picture 2" descr="http://sotm-baltics.org/sponsors/tartu_u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0994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2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Micromapping</a:t>
            </a:r>
            <a:r>
              <a:rPr lang="de-DE" dirty="0" smtClean="0"/>
              <a:t>? </a:t>
            </a:r>
            <a:endParaRPr lang="de-DE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571874"/>
            <a:ext cx="828092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Micromapping</a:t>
            </a:r>
            <a:r>
              <a:rPr lang="en-US" dirty="0" smtClean="0"/>
              <a:t> or </a:t>
            </a:r>
            <a:r>
              <a:rPr lang="en-US" b="1" dirty="0" smtClean="0"/>
              <a:t>micro-mapping</a:t>
            </a:r>
            <a:r>
              <a:rPr lang="en-US" dirty="0" smtClean="0"/>
              <a:t> </a:t>
            </a:r>
            <a:r>
              <a:rPr lang="en-US" sz="1700" dirty="0" smtClean="0"/>
              <a:t>in </a:t>
            </a:r>
            <a:r>
              <a:rPr lang="en-US" sz="1700" dirty="0" err="1" smtClean="0">
                <a:hlinkClick r:id="rId2" tooltip="OpenStreetMap"/>
              </a:rPr>
              <a:t>OpenStreetMap</a:t>
            </a:r>
            <a:r>
              <a:rPr lang="en-US" sz="1700" dirty="0" smtClean="0"/>
              <a:t> (OSM) refers to the mapping of small scale features. This may include mapping such objects as a </a:t>
            </a:r>
            <a:r>
              <a:rPr lang="en-US" sz="1700" dirty="0" smtClean="0">
                <a:hlinkClick r:id="rId3" tooltip="Tag:building=entrance"/>
              </a:rPr>
              <a:t>building entrance</a:t>
            </a:r>
            <a:r>
              <a:rPr lang="en-US" sz="1700" dirty="0" smtClean="0"/>
              <a:t>, as well as the </a:t>
            </a:r>
            <a:r>
              <a:rPr lang="en-US" sz="1700" dirty="0" smtClean="0">
                <a:hlinkClick r:id="rId4" tooltip="Tag:highway=footway"/>
              </a:rPr>
              <a:t>footway</a:t>
            </a:r>
            <a:r>
              <a:rPr lang="en-US" sz="1700" dirty="0" smtClean="0"/>
              <a:t> and </a:t>
            </a:r>
            <a:r>
              <a:rPr lang="en-US" sz="1700" dirty="0" smtClean="0">
                <a:hlinkClick r:id="rId5" tooltip="Tag:highway=steps"/>
              </a:rPr>
              <a:t>steps</a:t>
            </a:r>
            <a:r>
              <a:rPr lang="en-US" sz="1700" dirty="0" smtClean="0"/>
              <a:t> leading to that entrance. Another aspect is to improving the visual representation of a scenery (here: usually a very limited city area) for </a:t>
            </a:r>
            <a:r>
              <a:rPr lang="en-US" sz="1700" dirty="0" smtClean="0">
                <a:hlinkClick r:id="rId6" tooltip="3D"/>
              </a:rPr>
              <a:t>3D</a:t>
            </a:r>
            <a:r>
              <a:rPr lang="en-US" sz="1700" dirty="0" smtClean="0"/>
              <a:t> for example. Therefore this includes improving geometries (</a:t>
            </a:r>
            <a:r>
              <a:rPr lang="en-US" sz="1700" dirty="0" smtClean="0">
                <a:hlinkClick r:id="rId7" tooltip="Buildings"/>
              </a:rPr>
              <a:t>buildings</a:t>
            </a:r>
            <a:r>
              <a:rPr lang="en-US" sz="1700" dirty="0" smtClean="0"/>
              <a:t>, </a:t>
            </a:r>
            <a:r>
              <a:rPr lang="en-US" sz="1700" dirty="0" err="1" smtClean="0"/>
              <a:t>landuse</a:t>
            </a:r>
            <a:r>
              <a:rPr lang="en-US" sz="1700" dirty="0" smtClean="0"/>
              <a:t>, ...) but also to add very small objects as city </a:t>
            </a:r>
            <a:r>
              <a:rPr lang="en-US" sz="1700" dirty="0" err="1" smtClean="0"/>
              <a:t>furnitures</a:t>
            </a:r>
            <a:r>
              <a:rPr lang="en-US" sz="1700" dirty="0" smtClean="0"/>
              <a:t> (</a:t>
            </a:r>
            <a:r>
              <a:rPr lang="en-US" sz="1700" dirty="0" smtClean="0">
                <a:hlinkClick r:id="rId8" tooltip="Streetlamps (Seite nicht vorhanden)"/>
              </a:rPr>
              <a:t>streetlamps</a:t>
            </a:r>
            <a:r>
              <a:rPr lang="en-US" sz="1700" dirty="0" smtClean="0"/>
              <a:t>, </a:t>
            </a:r>
            <a:r>
              <a:rPr lang="en-US" sz="1700" dirty="0" err="1" smtClean="0">
                <a:hlinkClick r:id="rId9" tooltip="Benchs (Seite nicht vorhanden)"/>
              </a:rPr>
              <a:t>benchs</a:t>
            </a:r>
            <a:r>
              <a:rPr lang="en-US" sz="1700" dirty="0" smtClean="0"/>
              <a:t>, ...) and village green (</a:t>
            </a:r>
            <a:r>
              <a:rPr lang="en-US" sz="1700" dirty="0" smtClean="0">
                <a:hlinkClick r:id="rId10" tooltip="Trees (Seite nicht vorhanden)"/>
              </a:rPr>
              <a:t>trees</a:t>
            </a:r>
            <a:r>
              <a:rPr lang="en-US" sz="1700" dirty="0" smtClean="0"/>
              <a:t>, </a:t>
            </a:r>
            <a:r>
              <a:rPr lang="en-US" sz="1700" dirty="0" smtClean="0">
                <a:hlinkClick r:id="rId11" tooltip="Hedges (Seite nicht vorhanden)"/>
              </a:rPr>
              <a:t>hedges</a:t>
            </a:r>
            <a:r>
              <a:rPr lang="en-US" sz="1700" dirty="0" smtClean="0"/>
              <a:t>, ...) Most mapping in OSM is not concerned with such fine detail, but rather with larger scale objects such as roads. Some advantages of </a:t>
            </a:r>
            <a:r>
              <a:rPr lang="en-US" sz="1700" dirty="0" err="1" smtClean="0"/>
              <a:t>micromapping</a:t>
            </a:r>
            <a:r>
              <a:rPr lang="en-US" sz="1700" dirty="0" smtClean="0"/>
              <a:t> are to enable advanced and detailed </a:t>
            </a:r>
            <a:r>
              <a:rPr lang="en-US" sz="1700" dirty="0" smtClean="0">
                <a:hlinkClick r:id="rId12" tooltip="Routing"/>
              </a:rPr>
              <a:t>routing</a:t>
            </a:r>
            <a:r>
              <a:rPr lang="en-US" sz="1700" dirty="0" smtClean="0"/>
              <a:t>, especially routing for the mobility and vision impaired. </a:t>
            </a:r>
            <a:endParaRPr lang="de-DE" sz="1700" dirty="0"/>
          </a:p>
        </p:txBody>
      </p:sp>
    </p:spTree>
    <p:extLst>
      <p:ext uri="{BB962C8B-B14F-4D97-AF65-F5344CB8AC3E}">
        <p14:creationId xmlns:p14="http://schemas.microsoft.com/office/powerpoint/2010/main" val="467428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Idea</a:t>
            </a:r>
            <a:endParaRPr lang="de-DE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340768"/>
            <a:ext cx="7344815" cy="5243201"/>
          </a:xfrm>
        </p:spPr>
      </p:pic>
    </p:spTree>
    <p:extLst>
      <p:ext uri="{BB962C8B-B14F-4D97-AF65-F5344CB8AC3E}">
        <p14:creationId xmlns:p14="http://schemas.microsoft.com/office/powerpoint/2010/main" val="286041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22954"/>
            <a:ext cx="3898776" cy="388843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dirty="0" smtClean="0"/>
              <a:t>„Wikipedia </a:t>
            </a:r>
            <a:r>
              <a:rPr lang="de-DE" dirty="0" err="1" smtClean="0"/>
              <a:t>effect</a:t>
            </a:r>
            <a:r>
              <a:rPr lang="de-DE" dirty="0" smtClean="0"/>
              <a:t>“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r>
              <a:rPr lang="de-DE" dirty="0" err="1" smtClean="0"/>
              <a:t>Exactness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grpSp>
        <p:nvGrpSpPr>
          <p:cNvPr id="13" name="Group 12"/>
          <p:cNvGrpSpPr/>
          <p:nvPr/>
        </p:nvGrpSpPr>
        <p:grpSpPr>
          <a:xfrm>
            <a:off x="4644008" y="1772816"/>
            <a:ext cx="3908177" cy="2394354"/>
            <a:chOff x="4120207" y="1772816"/>
            <a:chExt cx="3908177" cy="2394354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4427984" y="1772816"/>
              <a:ext cx="0" cy="15121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4427984" y="3278859"/>
              <a:ext cx="3600400" cy="61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4427984" y="2060848"/>
              <a:ext cx="3371850" cy="1218011"/>
            </a:xfrm>
            <a:custGeom>
              <a:avLst/>
              <a:gdLst>
                <a:gd name="connsiteX0" fmla="*/ 0 w 3371850"/>
                <a:gd name="connsiteY0" fmla="*/ 1218011 h 1218011"/>
                <a:gd name="connsiteX1" fmla="*/ 497681 w 3371850"/>
                <a:gd name="connsiteY1" fmla="*/ 1117999 h 1218011"/>
                <a:gd name="connsiteX2" fmla="*/ 909637 w 3371850"/>
                <a:gd name="connsiteY2" fmla="*/ 837011 h 1218011"/>
                <a:gd name="connsiteX3" fmla="*/ 1190625 w 3371850"/>
                <a:gd name="connsiteY3" fmla="*/ 341711 h 1218011"/>
                <a:gd name="connsiteX4" fmla="*/ 1340643 w 3371850"/>
                <a:gd name="connsiteY4" fmla="*/ 96442 h 1218011"/>
                <a:gd name="connsiteX5" fmla="*/ 1481137 w 3371850"/>
                <a:gd name="connsiteY5" fmla="*/ 10717 h 1218011"/>
                <a:gd name="connsiteX6" fmla="*/ 1685925 w 3371850"/>
                <a:gd name="connsiteY6" fmla="*/ 13099 h 1218011"/>
                <a:gd name="connsiteX7" fmla="*/ 1876425 w 3371850"/>
                <a:gd name="connsiteY7" fmla="*/ 117874 h 1218011"/>
                <a:gd name="connsiteX8" fmla="*/ 2045493 w 3371850"/>
                <a:gd name="connsiteY8" fmla="*/ 253605 h 1218011"/>
                <a:gd name="connsiteX9" fmla="*/ 2333625 w 3371850"/>
                <a:gd name="connsiteY9" fmla="*/ 403624 h 1218011"/>
                <a:gd name="connsiteX10" fmla="*/ 2945606 w 3371850"/>
                <a:gd name="connsiteY10" fmla="*/ 551261 h 1218011"/>
                <a:gd name="connsiteX11" fmla="*/ 3371850 w 3371850"/>
                <a:gd name="connsiteY11" fmla="*/ 615555 h 1218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71850" h="1218011">
                  <a:moveTo>
                    <a:pt x="0" y="1218011"/>
                  </a:moveTo>
                  <a:cubicBezTo>
                    <a:pt x="173037" y="1199755"/>
                    <a:pt x="346075" y="1181499"/>
                    <a:pt x="497681" y="1117999"/>
                  </a:cubicBezTo>
                  <a:cubicBezTo>
                    <a:pt x="649287" y="1054499"/>
                    <a:pt x="794146" y="966392"/>
                    <a:pt x="909637" y="837011"/>
                  </a:cubicBezTo>
                  <a:cubicBezTo>
                    <a:pt x="1025128" y="707630"/>
                    <a:pt x="1118791" y="465139"/>
                    <a:pt x="1190625" y="341711"/>
                  </a:cubicBezTo>
                  <a:cubicBezTo>
                    <a:pt x="1262459" y="218283"/>
                    <a:pt x="1292224" y="151608"/>
                    <a:pt x="1340643" y="96442"/>
                  </a:cubicBezTo>
                  <a:cubicBezTo>
                    <a:pt x="1389062" y="41276"/>
                    <a:pt x="1423590" y="24608"/>
                    <a:pt x="1481137" y="10717"/>
                  </a:cubicBezTo>
                  <a:cubicBezTo>
                    <a:pt x="1538684" y="-3174"/>
                    <a:pt x="1620044" y="-4760"/>
                    <a:pt x="1685925" y="13099"/>
                  </a:cubicBezTo>
                  <a:cubicBezTo>
                    <a:pt x="1751806" y="30958"/>
                    <a:pt x="1816497" y="77790"/>
                    <a:pt x="1876425" y="117874"/>
                  </a:cubicBezTo>
                  <a:cubicBezTo>
                    <a:pt x="1936353" y="157958"/>
                    <a:pt x="1969293" y="205980"/>
                    <a:pt x="2045493" y="253605"/>
                  </a:cubicBezTo>
                  <a:cubicBezTo>
                    <a:pt x="2121693" y="301230"/>
                    <a:pt x="2183606" y="354015"/>
                    <a:pt x="2333625" y="403624"/>
                  </a:cubicBezTo>
                  <a:cubicBezTo>
                    <a:pt x="2483644" y="453233"/>
                    <a:pt x="2772569" y="515939"/>
                    <a:pt x="2945606" y="551261"/>
                  </a:cubicBezTo>
                  <a:cubicBezTo>
                    <a:pt x="3118643" y="586583"/>
                    <a:pt x="3245246" y="601069"/>
                    <a:pt x="3371850" y="615555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64646" y="3289643"/>
              <a:ext cx="2363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 smtClean="0">
                  <a:solidFill>
                    <a:schemeClr val="tx2"/>
                  </a:solidFill>
                </a:rPr>
                <a:t>Time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3092227" y="2831412"/>
              <a:ext cx="23637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b="1" dirty="0" err="1" smtClean="0">
                  <a:solidFill>
                    <a:schemeClr val="tx2"/>
                  </a:solidFill>
                </a:rPr>
                <a:t>Active</a:t>
              </a:r>
              <a:r>
                <a:rPr lang="de-DE" sz="1400" b="1" dirty="0" smtClean="0">
                  <a:solidFill>
                    <a:schemeClr val="tx2"/>
                  </a:solidFill>
                </a:rPr>
                <a:t>  </a:t>
              </a:r>
              <a:r>
                <a:rPr lang="de-DE" sz="1400" b="1" dirty="0" err="1" smtClean="0">
                  <a:solidFill>
                    <a:schemeClr val="tx2"/>
                  </a:solidFill>
                </a:rPr>
                <a:t>user</a:t>
              </a:r>
              <a:endParaRPr lang="de-DE" sz="1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4951784" y="4986336"/>
            <a:ext cx="3724671" cy="2880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/>
        </p:nvSpPr>
        <p:spPr>
          <a:xfrm>
            <a:off x="4951783" y="5749608"/>
            <a:ext cx="3724671" cy="28803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Straight Connector 16"/>
          <p:cNvCxnSpPr/>
          <p:nvPr/>
        </p:nvCxnSpPr>
        <p:spPr>
          <a:xfrm>
            <a:off x="4860031" y="5490392"/>
            <a:ext cx="3960440" cy="72008"/>
          </a:xfrm>
          <a:prstGeom prst="line">
            <a:avLst/>
          </a:prstGeom>
          <a:ln w="88900" cmpd="tri">
            <a:solidFill>
              <a:schemeClr val="tx1"/>
            </a:solidFill>
          </a:ln>
          <a:effectLst>
            <a:innerShdw blurRad="114300">
              <a:srgbClr val="FFFF00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2934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Why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06414" cy="110872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de-DE" dirty="0" smtClean="0"/>
              <a:t>Fun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de-DE" dirty="0" smtClean="0"/>
              <a:t>More </a:t>
            </a:r>
            <a:r>
              <a:rPr lang="de-DE" dirty="0" err="1" smtClean="0"/>
              <a:t>content</a:t>
            </a:r>
            <a:r>
              <a:rPr lang="de-DE" dirty="0" smtClean="0"/>
              <a:t> =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840520"/>
            <a:ext cx="3587558" cy="37916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999" y="2840520"/>
            <a:ext cx="3584017" cy="379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0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rendering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content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„</a:t>
            </a:r>
            <a:r>
              <a:rPr lang="de-DE" dirty="0" err="1" smtClean="0"/>
              <a:t>full</a:t>
            </a:r>
            <a:r>
              <a:rPr lang="de-DE" dirty="0" smtClean="0"/>
              <a:t> CAD“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Significantly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 smtClean="0"/>
          </a:p>
          <a:p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layer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recently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	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 …</a:t>
            </a:r>
          </a:p>
          <a:p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OSM „</a:t>
            </a:r>
            <a:r>
              <a:rPr lang="de-DE" dirty="0" err="1" smtClean="0">
                <a:solidFill>
                  <a:schemeClr val="bg1">
                    <a:lumMod val="65000"/>
                  </a:schemeClr>
                </a:solidFill>
                <a:effectLst/>
              </a:rPr>
              <a:t>traditionalists</a:t>
            </a:r>
            <a:r>
              <a:rPr lang="de-DE" dirty="0" smtClean="0">
                <a:solidFill>
                  <a:schemeClr val="bg1">
                    <a:lumMod val="65000"/>
                  </a:schemeClr>
                </a:solidFill>
                <a:effectLst/>
              </a:rPr>
              <a:t>“</a:t>
            </a:r>
            <a:endParaRPr lang="de-DE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6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This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NOT</a:t>
            </a:r>
            <a:r>
              <a:rPr lang="de-DE" dirty="0" smtClean="0"/>
              <a:t> </a:t>
            </a:r>
            <a:r>
              <a:rPr lang="de-DE" dirty="0" err="1" smtClean="0"/>
              <a:t>micromapping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5" y="1600200"/>
            <a:ext cx="7435510" cy="4525963"/>
          </a:xfrm>
        </p:spPr>
      </p:pic>
    </p:spTree>
    <p:extLst>
      <p:ext uri="{BB962C8B-B14F-4D97-AF65-F5344CB8AC3E}">
        <p14:creationId xmlns:p14="http://schemas.microsoft.com/office/powerpoint/2010/main" val="1667284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Not </a:t>
            </a:r>
            <a:r>
              <a:rPr lang="de-DE" dirty="0" err="1" smtClean="0"/>
              <a:t>exactly</a:t>
            </a:r>
            <a:r>
              <a:rPr lang="de-DE" dirty="0" smtClean="0"/>
              <a:t> </a:t>
            </a:r>
            <a:r>
              <a:rPr lang="de-DE" dirty="0" err="1" smtClean="0"/>
              <a:t>enough</a:t>
            </a:r>
            <a:r>
              <a:rPr lang="de-DE" dirty="0" smtClean="0"/>
              <a:t> (</a:t>
            </a:r>
            <a:r>
              <a:rPr lang="de-DE" dirty="0" smtClean="0">
                <a:effectLst/>
              </a:rPr>
              <a:t>orthogonal)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5" y="1600200"/>
            <a:ext cx="7435510" cy="4525963"/>
          </a:xfrm>
        </p:spPr>
      </p:pic>
    </p:spTree>
    <p:extLst>
      <p:ext uri="{BB962C8B-B14F-4D97-AF65-F5344CB8AC3E}">
        <p14:creationId xmlns:p14="http://schemas.microsoft.com/office/powerpoint/2010/main" val="253372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Lack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details</a:t>
            </a:r>
            <a:r>
              <a:rPr lang="de-DE" dirty="0" smtClean="0"/>
              <a:t>, </a:t>
            </a:r>
            <a:r>
              <a:rPr lang="de-DE" dirty="0" err="1" smtClean="0"/>
              <a:t>accuracy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5" y="1600200"/>
            <a:ext cx="7435510" cy="4525963"/>
          </a:xfrm>
        </p:spPr>
      </p:pic>
    </p:spTree>
    <p:extLst>
      <p:ext uri="{BB962C8B-B14F-4D97-AF65-F5344CB8AC3E}">
        <p14:creationId xmlns:p14="http://schemas.microsoft.com/office/powerpoint/2010/main" val="473247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Micromapping</vt:lpstr>
      <vt:lpstr>Micromapping? </vt:lpstr>
      <vt:lpstr>Idea</vt:lpstr>
      <vt:lpstr>Why?</vt:lpstr>
      <vt:lpstr>Why?</vt:lpstr>
      <vt:lpstr>Problems</vt:lpstr>
      <vt:lpstr>This is NOT micromapping</vt:lpstr>
      <vt:lpstr>Not exactly enough (orthogonal)</vt:lpstr>
      <vt:lpstr>Lack of details, accuracy</vt:lpstr>
      <vt:lpstr>Technical possibilities  for advanced navigation systems</vt:lpstr>
      <vt:lpstr>Thank You &amp; especially  !</vt:lpstr>
    </vt:vector>
  </TitlesOfParts>
  <Company>Elektrobit Automotive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Mircomapping</dc:title>
  <dc:creator>Strassenburg-Kleciak Marek</dc:creator>
  <cp:lastModifiedBy>Strassenburg-Kleciak Marek</cp:lastModifiedBy>
  <cp:revision>13</cp:revision>
  <dcterms:created xsi:type="dcterms:W3CDTF">2013-07-30T09:06:27Z</dcterms:created>
  <dcterms:modified xsi:type="dcterms:W3CDTF">2013-08-03T11:57:09Z</dcterms:modified>
</cp:coreProperties>
</file>