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59" r:id="rId4"/>
    <p:sldId id="258" r:id="rId5"/>
    <p:sldId id="284" r:id="rId6"/>
    <p:sldId id="279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80" r:id="rId16"/>
    <p:sldId id="281" r:id="rId17"/>
    <p:sldId id="282" r:id="rId18"/>
    <p:sldId id="260" r:id="rId19"/>
    <p:sldId id="283" r:id="rId20"/>
    <p:sldId id="267" r:id="rId21"/>
    <p:sldId id="270" r:id="rId2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0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62D88-E55D-4721-B351-2A26F7A510BB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17C34-627D-4A69-802A-483C008A47C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679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9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692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8966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presentation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792000"/>
            <a:ext cx="8460000" cy="57626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23850" y="1656000"/>
            <a:ext cx="8460000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© Elektrobit (EB), 2013 /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906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presentation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792000"/>
            <a:ext cx="8460000" cy="57626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23850" y="1656000"/>
            <a:ext cx="8460000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© Elektrobit (EB), 2013 /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906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presentation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792000"/>
            <a:ext cx="8460000" cy="57626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23850" y="1656000"/>
            <a:ext cx="8460000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© Elektrobit (EB), 2013 /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906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presentation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792000"/>
            <a:ext cx="8460000" cy="57626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23850" y="1656000"/>
            <a:ext cx="8460000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© Elektrobit (EB), 2013 /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906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presentation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792000"/>
            <a:ext cx="8460000" cy="57626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23850" y="1656000"/>
            <a:ext cx="8460000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© Elektrobit (EB), 2013 /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906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presentation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792000"/>
            <a:ext cx="8460000" cy="57626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23850" y="1656000"/>
            <a:ext cx="8460000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© Elektrobit (EB), 2013 /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906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presentation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792000"/>
            <a:ext cx="8460000" cy="57626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23850" y="1656000"/>
            <a:ext cx="8460000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© Elektrobit (EB), 2013 /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906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 smtClean="0"/>
              <a:t>Click to add presentation title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792000"/>
            <a:ext cx="8460000" cy="57626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add heading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323850" y="1656000"/>
            <a:ext cx="8460000" cy="47164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 smtClean="0"/>
              <a:t>© Elektrobit (EB), 2013 / Confidential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09060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526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19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8146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4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382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53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17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43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4F509-4A00-4AF9-967B-96B5F78F23E0}" type="datetimeFigureOut">
              <a:rPr lang="de-DE" smtClean="0"/>
              <a:t>03.08.2013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0E53-E2D5-4741-82FD-83FB5DEA61B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9012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iki.openstreetmap.org/wiki/File:MarekWallBeginningRotation.jpg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iki.openstreetmap.org/wiki/File:MarekWallWidthInclination.jpg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wiki.openstreetmap.org/wiki/File:MarekWallWidthAngle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iki.openstreetmap.org/wiki/File:MarekWallWidthAngleVertical.jpg" TargetMode="External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openstreetmap.org/wiki/Key:barrier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iki.openstreetmap.org/wiki/Key:surface" TargetMode="External"/><Relationship Id="rId5" Type="http://schemas.openxmlformats.org/officeDocument/2006/relationships/hyperlink" Target="http://wiki.openstreetmap.org/wiki/Key:height" TargetMode="External"/><Relationship Id="rId4" Type="http://schemas.openxmlformats.org/officeDocument/2006/relationships/hyperlink" Target="http://wiki.openstreetmap.org/wiki/Tag:barrier=wa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hyperlink" Target="http://wiki.openstreetmap.org/wiki/Key:roof:shape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wiki.openstreetmap.org/wiki/Simple_3D_buildings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ut.ee/e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wiki.openstreetmap.org/wiki/Tag:barrier=wall" TargetMode="External"/><Relationship Id="rId7" Type="http://schemas.openxmlformats.org/officeDocument/2006/relationships/hyperlink" Target="http://wiki.openstreetmap.org/wiki/DE:Wall" TargetMode="External"/><Relationship Id="rId2" Type="http://schemas.openxmlformats.org/officeDocument/2006/relationships/hyperlink" Target="http://wiki.openstreetmap.org/wiki/Key:barrier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iki.openstreetmap.org/wiki/Key:surface" TargetMode="External"/><Relationship Id="rId5" Type="http://schemas.openxmlformats.org/officeDocument/2006/relationships/hyperlink" Target="http://wiki.openstreetmap.org/wiki/Key:height" TargetMode="External"/><Relationship Id="rId4" Type="http://schemas.openxmlformats.org/officeDocument/2006/relationships/hyperlink" Target="http://wiki.openstreetmap.org/wiki/Key:width" TargetMode="External"/><Relationship Id="rId9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openstreetmap.org/w/index.php?title=Key:width:middle&amp;action=edit&amp;redlink=1" TargetMode="External"/><Relationship Id="rId2" Type="http://schemas.openxmlformats.org/officeDocument/2006/relationships/hyperlink" Target="http://wiki.openstreetmap.org/w/index.php?title=Key:width:left&amp;action=edit&amp;redlink=1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openstreetmap.org/w/index.php?title=Key:width:left&amp;action=edit&amp;redlink=1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OSM </a:t>
            </a:r>
            <a:r>
              <a:rPr lang="de-DE" dirty="0" err="1" smtClean="0"/>
              <a:t>Full</a:t>
            </a:r>
            <a:r>
              <a:rPr lang="de-DE" dirty="0" smtClean="0"/>
              <a:t> 3DB </a:t>
            </a:r>
            <a:r>
              <a:rPr lang="de-DE" dirty="0" err="1" smtClean="0"/>
              <a:t>definition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1152128"/>
          </a:xfrm>
        </p:spPr>
        <p:txBody>
          <a:bodyPr>
            <a:normAutofit/>
          </a:bodyPr>
          <a:lstStyle/>
          <a:p>
            <a:r>
              <a:rPr lang="de-DE" sz="1600" dirty="0" smtClean="0"/>
              <a:t>Marek </a:t>
            </a:r>
            <a:r>
              <a:rPr lang="de-DE" sz="1600" dirty="0" err="1" smtClean="0"/>
              <a:t>Strassenburg-Kleciak</a:t>
            </a:r>
            <a:endParaRPr lang="de-DE" sz="1600" dirty="0" smtClean="0"/>
          </a:p>
          <a:p>
            <a:r>
              <a:rPr lang="de-DE" sz="1600" dirty="0" err="1" smtClean="0"/>
              <a:t>aka</a:t>
            </a:r>
            <a:endParaRPr lang="de-DE" sz="1600" dirty="0" smtClean="0"/>
          </a:p>
          <a:p>
            <a:r>
              <a:rPr lang="de-DE" sz="1600" dirty="0" smtClean="0"/>
              <a:t>Marek </a:t>
            </a:r>
            <a:r>
              <a:rPr lang="de-DE" sz="1600" dirty="0" err="1" smtClean="0"/>
              <a:t>Kleciak</a:t>
            </a:r>
            <a:endParaRPr lang="de-DE" sz="1600" dirty="0"/>
          </a:p>
        </p:txBody>
      </p:sp>
      <p:pic>
        <p:nvPicPr>
          <p:cNvPr id="1026" name="Picture 2" descr="http://sotm-baltics.org/sotm-baltics-600x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71500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615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088088"/>
              </p:ext>
            </p:extLst>
          </p:nvPr>
        </p:nvGraphicFramePr>
        <p:xfrm>
          <a:off x="251520" y="1628801"/>
          <a:ext cx="8496944" cy="3978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695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Wall_start_vertical_angle</a:t>
                      </a:r>
                      <a:r>
                        <a:rPr lang="de-DE" sz="1400" dirty="0" smtClean="0"/>
                        <a:t>: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 &lt;Value&gt;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Wall_inclination_angle</a:t>
                      </a:r>
                      <a:r>
                        <a:rPr lang="de-DE" sz="1400" dirty="0" smtClean="0"/>
                        <a:t>: 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&lt;Value&gt;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Wall_start_horizontal_angle</a:t>
                      </a:r>
                      <a:r>
                        <a:rPr lang="de-DE" sz="1400" dirty="0" smtClean="0"/>
                        <a:t>: &lt;Value&gt;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Wall_width_angle</a:t>
                      </a:r>
                      <a:r>
                        <a:rPr lang="de-DE" sz="1400" dirty="0" smtClean="0"/>
                        <a:t>: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&lt;Value&gt;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</a:tr>
              <a:tr h="24549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Cutted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start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and</a:t>
                      </a:r>
                      <a:r>
                        <a:rPr lang="de-DE" sz="1400" baseline="0" dirty="0" smtClean="0"/>
                        <a:t>/</a:t>
                      </a:r>
                      <a:r>
                        <a:rPr lang="de-DE" sz="1400" baseline="0" dirty="0" err="1" smtClean="0"/>
                        <a:t>or</a:t>
                      </a:r>
                      <a:r>
                        <a:rPr lang="de-DE" sz="1400" baseline="0" dirty="0" smtClean="0"/>
                        <a:t> end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Wall </a:t>
                      </a:r>
                      <a:r>
                        <a:rPr lang="de-DE" sz="1400" dirty="0" err="1" smtClean="0"/>
                        <a:t>inclination</a:t>
                      </a:r>
                      <a:endParaRPr lang="de-DE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Cutted</a:t>
                      </a:r>
                      <a:r>
                        <a:rPr lang="de-DE" sz="1400" dirty="0" smtClean="0"/>
                        <a:t> in </a:t>
                      </a:r>
                      <a:r>
                        <a:rPr lang="de-DE" sz="1400" dirty="0" err="1" smtClean="0"/>
                        <a:t>drawing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direction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start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or</a:t>
                      </a:r>
                      <a:r>
                        <a:rPr lang="de-DE" sz="1400" dirty="0" smtClean="0"/>
                        <a:t> 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One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or</a:t>
                      </a:r>
                      <a:r>
                        <a:rPr lang="de-DE" sz="1400" dirty="0" smtClean="0"/>
                        <a:t> 2 </a:t>
                      </a:r>
                      <a:r>
                        <a:rPr lang="de-DE" sz="1400" dirty="0" err="1" smtClean="0"/>
                        <a:t>sides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cutted</a:t>
                      </a:r>
                      <a:endParaRPr lang="de-DE" sz="14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1. Wall advanced tagging. Cutting.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Basic 3D elements</a:t>
            </a:r>
          </a:p>
        </p:txBody>
      </p:sp>
      <p:pic>
        <p:nvPicPr>
          <p:cNvPr id="1027" name="Picture 3" descr="MarekWallWidthInclinat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56010"/>
            <a:ext cx="1815158" cy="19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arekWallWidthAngleVertic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050" y="2553668"/>
            <a:ext cx="1815158" cy="19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MarekWallWidthAngle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290" y="2556010"/>
            <a:ext cx="1815158" cy="19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arekWallBeginningRotation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8" y="2556010"/>
            <a:ext cx="1815158" cy="195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1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9728519"/>
              </p:ext>
            </p:extLst>
          </p:nvPr>
        </p:nvGraphicFramePr>
        <p:xfrm>
          <a:off x="251520" y="1628801"/>
          <a:ext cx="8496944" cy="4083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695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Wall_top_horizontal_angle</a:t>
                      </a:r>
                      <a:r>
                        <a:rPr lang="de-DE" sz="1400" dirty="0" smtClean="0"/>
                        <a:t>: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 &lt;Value&gt;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Wall_top_horizonatal_double_angle</a:t>
                      </a:r>
                      <a:r>
                        <a:rPr lang="de-DE" sz="1400" dirty="0" smtClean="0"/>
                        <a:t>: 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&lt;Value&gt;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Wall_down_horizontal_angle</a:t>
                      </a:r>
                      <a:r>
                        <a:rPr lang="de-DE" sz="1400" dirty="0" smtClean="0"/>
                        <a:t>: &lt;Value&gt;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err="1" smtClean="0"/>
                        <a:t>Wall_down_horizonatal_double_angle</a:t>
                      </a:r>
                      <a:r>
                        <a:rPr lang="de-DE" sz="1400" dirty="0" smtClean="0"/>
                        <a:t>:</a:t>
                      </a:r>
                      <a:br>
                        <a:rPr lang="de-DE" sz="1400" dirty="0" smtClean="0"/>
                      </a:br>
                      <a:r>
                        <a:rPr lang="de-DE" sz="1400" dirty="0" smtClean="0"/>
                        <a:t>&lt;Value&gt;</a:t>
                      </a:r>
                    </a:p>
                    <a:p>
                      <a:endParaRPr lang="de-DE" sz="1400" dirty="0"/>
                    </a:p>
                  </a:txBody>
                  <a:tcPr/>
                </a:tc>
              </a:tr>
              <a:tr h="245490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684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One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sided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cutting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wall on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Double </a:t>
                      </a:r>
                      <a:r>
                        <a:rPr lang="de-DE" sz="1400" dirty="0" err="1" smtClean="0"/>
                        <a:t>sided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cutting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wall on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One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sided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cutting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wall down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Double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err="1" smtClean="0"/>
                        <a:t>sided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cutting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wall down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1. Wall advanced tagging. Top / down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dirty="0"/>
              <a:t>Basic 3D elements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784490"/>
            <a:ext cx="1856980" cy="2000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0127"/>
            <a:ext cx="1848437" cy="1991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13218"/>
            <a:ext cx="1817717" cy="1958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13218"/>
            <a:ext cx="1841752" cy="198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dirty="0"/>
              <a:t>Basic 3D elements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1. Wall as area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12</a:t>
            </a:fld>
            <a:endParaRPr lang="en-US" noProof="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6" t="13707" r="28015" b="12465"/>
          <a:stretch/>
        </p:blipFill>
        <p:spPr>
          <a:xfrm>
            <a:off x="5436096" y="2996952"/>
            <a:ext cx="3372938" cy="3152561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4"/>
          </p:nvPr>
        </p:nvSpPr>
        <p:spPr>
          <a:xfrm>
            <a:off x="395536" y="1556792"/>
            <a:ext cx="5328592" cy="47164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de-DE" sz="1600" dirty="0" err="1" smtClean="0">
                <a:hlinkClick r:id="rId3" action="ppaction://hlinkfile" tooltip="Key:barrier"/>
              </a:rPr>
              <a:t>barrier</a:t>
            </a:r>
            <a:r>
              <a:rPr lang="de-DE" sz="1600" dirty="0" smtClean="0"/>
              <a:t>=</a:t>
            </a:r>
            <a:r>
              <a:rPr lang="de-DE" sz="1600" dirty="0" smtClean="0">
                <a:hlinkClick r:id="rId4" action="ppaction://hlinkfile" tooltip="Tag:barrier=wall"/>
              </a:rPr>
              <a:t>wall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u="sng" dirty="0" err="1" smtClean="0">
                <a:solidFill>
                  <a:srgbClr val="0900C0"/>
                </a:solidFill>
              </a:rPr>
              <a:t>area</a:t>
            </a:r>
            <a:r>
              <a:rPr lang="de-DE" sz="1600" dirty="0" smtClean="0">
                <a:solidFill>
                  <a:srgbClr val="0900C0"/>
                </a:solidFill>
              </a:rPr>
              <a:t>=</a:t>
            </a:r>
            <a:r>
              <a:rPr lang="de-DE" sz="1600" u="sng" dirty="0" err="1" smtClean="0">
                <a:solidFill>
                  <a:srgbClr val="0900C0"/>
                </a:solidFill>
              </a:rPr>
              <a:t>yes</a:t>
            </a:r>
            <a:endParaRPr lang="de-DE" sz="1600" u="sng" dirty="0" smtClean="0">
              <a:solidFill>
                <a:srgbClr val="0900C0"/>
              </a:solidFill>
            </a:endParaRPr>
          </a:p>
          <a:p>
            <a:pPr lvl="2"/>
            <a:r>
              <a:rPr lang="de-DE" sz="1400" dirty="0" err="1" smtClean="0"/>
              <a:t>Polyline</a:t>
            </a:r>
            <a:r>
              <a:rPr lang="de-DE" sz="1400" dirty="0" smtClean="0"/>
              <a:t> </a:t>
            </a:r>
            <a:r>
              <a:rPr lang="de-DE" sz="1400" dirty="0" err="1" smtClean="0"/>
              <a:t>defined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b="1" dirty="0" err="1" smtClean="0">
                <a:solidFill>
                  <a:srgbClr val="C00000"/>
                </a:solidFill>
              </a:rPr>
              <a:t>closed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err="1" smtClean="0"/>
              <a:t>polyline</a:t>
            </a:r>
            <a:r>
              <a:rPr lang="de-DE" sz="1400" dirty="0" smtClean="0"/>
              <a:t> </a:t>
            </a:r>
            <a:r>
              <a:rPr lang="de-DE" sz="1400" dirty="0" err="1" smtClean="0"/>
              <a:t>coordinates</a:t>
            </a:r>
            <a:r>
              <a:rPr lang="de-DE" sz="1400" dirty="0" smtClean="0"/>
              <a:t>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b="1" dirty="0" smtClean="0"/>
              <a:t>n</a:t>
            </a:r>
            <a:r>
              <a:rPr lang="de-DE" sz="1400" dirty="0" smtClean="0"/>
              <a:t> </a:t>
            </a:r>
            <a:r>
              <a:rPr lang="de-DE" sz="1400" dirty="0" err="1" smtClean="0"/>
              <a:t>elements</a:t>
            </a:r>
            <a:r>
              <a:rPr lang="de-DE" sz="1400" dirty="0" smtClean="0"/>
              <a:t> (</a:t>
            </a:r>
            <a:r>
              <a:rPr lang="de-DE" sz="1400" dirty="0" err="1" smtClean="0"/>
              <a:t>typical</a:t>
            </a:r>
            <a:r>
              <a:rPr lang="de-DE" sz="1400" dirty="0" smtClean="0"/>
              <a:t> OSM 2D </a:t>
            </a:r>
            <a:r>
              <a:rPr lang="de-DE" sz="1400" dirty="0" err="1" smtClean="0"/>
              <a:t>view</a:t>
            </a:r>
            <a:r>
              <a:rPr lang="de-DE" sz="1400" dirty="0" smtClean="0"/>
              <a:t>) </a:t>
            </a:r>
          </a:p>
          <a:p>
            <a:pPr lvl="3"/>
            <a:r>
              <a:rPr lang="de-DE" sz="1400" b="1" dirty="0" smtClean="0"/>
              <a:t>P1</a:t>
            </a:r>
            <a:r>
              <a:rPr lang="de-DE" sz="1400" dirty="0" smtClean="0"/>
              <a:t> </a:t>
            </a:r>
            <a:r>
              <a:rPr lang="de-DE" sz="1400" dirty="0"/>
              <a:t>(x1, </a:t>
            </a:r>
            <a:r>
              <a:rPr lang="de-DE" sz="1400" dirty="0" smtClean="0"/>
              <a:t>y1),  </a:t>
            </a:r>
            <a:r>
              <a:rPr lang="de-DE" sz="1400" b="1" dirty="0" smtClean="0"/>
              <a:t>P2</a:t>
            </a:r>
            <a:r>
              <a:rPr lang="de-DE" sz="1400" dirty="0" smtClean="0"/>
              <a:t> </a:t>
            </a:r>
            <a:r>
              <a:rPr lang="de-DE" sz="1400" dirty="0"/>
              <a:t>(x2, </a:t>
            </a:r>
            <a:r>
              <a:rPr lang="de-DE" sz="1400" dirty="0" smtClean="0"/>
              <a:t>y2),…. </a:t>
            </a:r>
            <a:r>
              <a:rPr lang="de-DE" sz="1400" b="1" dirty="0" err="1" smtClean="0"/>
              <a:t>Pn</a:t>
            </a:r>
            <a:r>
              <a:rPr lang="de-DE" sz="1400" dirty="0" smtClean="0"/>
              <a:t> </a:t>
            </a:r>
            <a:r>
              <a:rPr lang="de-DE" sz="1400" dirty="0"/>
              <a:t>(</a:t>
            </a:r>
            <a:r>
              <a:rPr lang="de-DE" sz="1400" dirty="0" err="1" smtClean="0"/>
              <a:t>xn</a:t>
            </a:r>
            <a:r>
              <a:rPr lang="de-DE" sz="1400" dirty="0" smtClean="0"/>
              <a:t>, </a:t>
            </a:r>
            <a:r>
              <a:rPr lang="de-DE" sz="1400" dirty="0" err="1" smtClean="0"/>
              <a:t>yn</a:t>
            </a:r>
            <a:r>
              <a:rPr lang="de-DE" sz="1400" dirty="0" smtClean="0"/>
              <a:t>), </a:t>
            </a:r>
            <a:endParaRPr lang="de-DE" sz="1400" dirty="0"/>
          </a:p>
          <a:p>
            <a:pPr lvl="2"/>
            <a:r>
              <a:rPr lang="de-DE" sz="1400" dirty="0" err="1" smtClean="0">
                <a:hlinkClick r:id="rId5" action="ppaction://hlinkfile" tooltip="Key:height"/>
              </a:rPr>
              <a:t>height</a:t>
            </a:r>
            <a:r>
              <a:rPr lang="de-DE" sz="1400" dirty="0" smtClean="0"/>
              <a:t> =*</a:t>
            </a:r>
            <a:endParaRPr lang="de-DE" sz="1400" dirty="0"/>
          </a:p>
          <a:p>
            <a:pPr lvl="2"/>
            <a:r>
              <a:rPr lang="de-DE" sz="1400" dirty="0" err="1" smtClean="0">
                <a:hlinkClick r:id="rId5" action="ppaction://hlinkfile" tooltip="Key:height"/>
              </a:rPr>
              <a:t>height_min</a:t>
            </a:r>
            <a:r>
              <a:rPr lang="de-DE" sz="1400" dirty="0" smtClean="0"/>
              <a:t> =*</a:t>
            </a:r>
          </a:p>
          <a:p>
            <a:pPr lvl="2"/>
            <a:r>
              <a:rPr lang="de-DE" sz="1400" dirty="0" smtClean="0"/>
              <a:t>Material:	 </a:t>
            </a:r>
            <a:r>
              <a:rPr lang="de-DE" sz="1400" dirty="0" err="1" smtClean="0">
                <a:hlinkClick r:id="rId6" action="ppaction://hlinkfile" tooltip="Key:surface"/>
              </a:rPr>
              <a:t>surface</a:t>
            </a:r>
            <a:r>
              <a:rPr lang="de-DE" sz="1400" dirty="0" smtClean="0"/>
              <a:t> =*  </a:t>
            </a:r>
            <a:r>
              <a:rPr lang="de-DE" sz="1400" dirty="0" err="1" smtClean="0"/>
              <a:t>or</a:t>
            </a:r>
            <a:r>
              <a:rPr lang="de-DE" sz="1400" dirty="0" smtClean="0"/>
              <a:t>:</a:t>
            </a:r>
            <a:br>
              <a:rPr lang="de-DE" sz="1400" dirty="0" smtClean="0"/>
            </a:b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- Top </a:t>
            </a:r>
            <a:r>
              <a:rPr lang="de-DE" sz="1400" dirty="0" err="1" smtClean="0"/>
              <a:t>side</a:t>
            </a:r>
            <a:r>
              <a:rPr lang="de-DE" sz="1400" dirty="0" smtClean="0"/>
              <a:t>	</a:t>
            </a:r>
            <a:r>
              <a:rPr lang="de-DE" sz="1400" dirty="0" err="1" smtClean="0">
                <a:solidFill>
                  <a:srgbClr val="00C400"/>
                </a:solidFill>
                <a:hlinkClick r:id="rId6" action="ppaction://hlinkfile" tooltip="Key:surface"/>
              </a:rPr>
              <a:t>surface</a:t>
            </a:r>
            <a:r>
              <a:rPr lang="de-DE" sz="1400" dirty="0" err="1" smtClean="0">
                <a:solidFill>
                  <a:srgbClr val="00C400"/>
                </a:solidFill>
              </a:rPr>
              <a:t>:top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- </a:t>
            </a:r>
            <a:r>
              <a:rPr lang="de-DE" sz="1400" dirty="0" err="1" smtClean="0"/>
              <a:t>Bottom</a:t>
            </a:r>
            <a:r>
              <a:rPr lang="de-DE" sz="1400" dirty="0" smtClean="0"/>
              <a:t> </a:t>
            </a:r>
            <a:r>
              <a:rPr lang="de-DE" sz="1400" dirty="0" err="1" smtClean="0"/>
              <a:t>side</a:t>
            </a:r>
            <a:r>
              <a:rPr lang="de-DE" sz="1400" dirty="0" smtClean="0"/>
              <a:t>	</a:t>
            </a:r>
            <a:r>
              <a:rPr lang="de-DE" sz="1400" dirty="0" err="1" smtClean="0">
                <a:solidFill>
                  <a:srgbClr val="00C400"/>
                </a:solidFill>
                <a:hlinkClick r:id="rId6" action="ppaction://hlinkfile" tooltip="Key:surface"/>
              </a:rPr>
              <a:t>surface</a:t>
            </a:r>
            <a:r>
              <a:rPr lang="de-DE" sz="1400" dirty="0" err="1" smtClean="0">
                <a:solidFill>
                  <a:srgbClr val="00C400"/>
                </a:solidFill>
              </a:rPr>
              <a:t>:bottom</a:t>
            </a: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987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/>
              <a:t>Basic 3D elements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2. Openings</a:t>
            </a:r>
            <a:endParaRPr lang="en-US" sz="16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>
          <a:xfrm>
            <a:off x="323850" y="1656000"/>
            <a:ext cx="6552406" cy="47164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de-DE" sz="1600" u="sng" dirty="0" err="1" smtClean="0">
                <a:solidFill>
                  <a:srgbClr val="00EB00"/>
                </a:solidFill>
              </a:rPr>
              <a:t>opening</a:t>
            </a:r>
            <a:r>
              <a:rPr lang="de-DE" sz="1600" dirty="0" smtClean="0"/>
              <a:t>=&lt;</a:t>
            </a:r>
            <a:r>
              <a:rPr lang="de-DE" sz="1600" dirty="0" err="1" smtClean="0"/>
              <a:t>yes</a:t>
            </a:r>
            <a:r>
              <a:rPr lang="de-DE" sz="1600" dirty="0" smtClean="0"/>
              <a:t>, </a:t>
            </a:r>
            <a:r>
              <a:rPr lang="de-DE" sz="1600" dirty="0" err="1" smtClean="0"/>
              <a:t>door</a:t>
            </a:r>
            <a:r>
              <a:rPr lang="de-DE" sz="1600" dirty="0" smtClean="0"/>
              <a:t>, </a:t>
            </a:r>
            <a:r>
              <a:rPr lang="de-DE" sz="1600" dirty="0" err="1" smtClean="0"/>
              <a:t>window</a:t>
            </a:r>
            <a:r>
              <a:rPr lang="de-DE" sz="1600" dirty="0" smtClean="0"/>
              <a:t>, </a:t>
            </a:r>
            <a:r>
              <a:rPr lang="de-DE" sz="1600" dirty="0" err="1" smtClean="0"/>
              <a:t>niche</a:t>
            </a:r>
            <a:r>
              <a:rPr lang="de-DE" sz="1600" dirty="0" smtClean="0"/>
              <a:t>&gt;</a:t>
            </a:r>
            <a:endParaRPr lang="de-DE" sz="1600" dirty="0"/>
          </a:p>
          <a:p>
            <a:pPr lvl="2"/>
            <a:r>
              <a:rPr lang="de-DE" sz="1400" dirty="0" smtClean="0"/>
              <a:t>Definition </a:t>
            </a:r>
            <a:r>
              <a:rPr lang="de-DE" sz="1400" dirty="0" err="1" smtClean="0"/>
              <a:t>as</a:t>
            </a:r>
            <a:r>
              <a:rPr lang="de-DE" sz="1400" dirty="0" smtClean="0"/>
              <a:t> a </a:t>
            </a:r>
            <a:r>
              <a:rPr lang="de-DE" sz="1400" dirty="0" err="1" smtClean="0"/>
              <a:t>point</a:t>
            </a:r>
            <a:r>
              <a:rPr lang="de-DE" sz="1400" dirty="0" smtClean="0"/>
              <a:t> </a:t>
            </a:r>
            <a:r>
              <a:rPr lang="de-DE" sz="1400" dirty="0" err="1" smtClean="0"/>
              <a:t>or</a:t>
            </a:r>
            <a:r>
              <a:rPr lang="de-DE" sz="1400" dirty="0" smtClean="0"/>
              <a:t> </a:t>
            </a:r>
            <a:r>
              <a:rPr lang="de-DE" sz="1400" dirty="0" err="1" smtClean="0"/>
              <a:t>points</a:t>
            </a:r>
            <a:r>
              <a:rPr lang="de-DE" sz="1400" dirty="0" smtClean="0"/>
              <a:t> (</a:t>
            </a:r>
            <a:r>
              <a:rPr lang="de-DE" sz="1400" dirty="0" err="1" smtClean="0"/>
              <a:t>typical</a:t>
            </a:r>
            <a:r>
              <a:rPr lang="de-DE" sz="1400" dirty="0" smtClean="0"/>
              <a:t> OSM 2D </a:t>
            </a:r>
            <a:r>
              <a:rPr lang="de-DE" sz="1400" dirty="0" err="1" smtClean="0"/>
              <a:t>view</a:t>
            </a:r>
            <a:r>
              <a:rPr lang="de-DE" sz="1400" dirty="0" smtClean="0"/>
              <a:t>)</a:t>
            </a:r>
          </a:p>
          <a:p>
            <a:pPr marL="990900" lvl="3" indent="-342900">
              <a:buFont typeface="+mj-lt"/>
              <a:buAutoNum type="alphaLcParenR"/>
            </a:pPr>
            <a:r>
              <a:rPr lang="de-DE" sz="1400" dirty="0" smtClean="0"/>
              <a:t>Insertion </a:t>
            </a:r>
            <a:r>
              <a:rPr lang="de-DE" sz="1400" dirty="0" err="1" smtClean="0"/>
              <a:t>point</a:t>
            </a:r>
            <a:r>
              <a:rPr lang="de-DE" sz="1400" dirty="0" smtClean="0"/>
              <a:t> </a:t>
            </a:r>
            <a:r>
              <a:rPr lang="de-DE" sz="1400" b="1" dirty="0" smtClean="0"/>
              <a:t>A</a:t>
            </a:r>
            <a:r>
              <a:rPr lang="de-DE" sz="1400" dirty="0" smtClean="0"/>
              <a:t> on </a:t>
            </a:r>
            <a:r>
              <a:rPr lang="de-DE" sz="1400" dirty="0" err="1" smtClean="0"/>
              <a:t>the</a:t>
            </a:r>
            <a:r>
              <a:rPr lang="de-DE" sz="1400" dirty="0" smtClean="0"/>
              <a:t> „wall“ </a:t>
            </a:r>
            <a:r>
              <a:rPr lang="de-DE" sz="1400" dirty="0" err="1" smtClean="0"/>
              <a:t>line</a:t>
            </a:r>
            <a:r>
              <a:rPr lang="de-DE" sz="1400" dirty="0" smtClean="0"/>
              <a:t>. </a:t>
            </a:r>
            <a:endParaRPr lang="de-DE" sz="1400" dirty="0"/>
          </a:p>
          <a:p>
            <a:pPr lvl="4"/>
            <a:r>
              <a:rPr lang="de-DE" sz="1400" b="1" dirty="0"/>
              <a:t>A </a:t>
            </a:r>
            <a:r>
              <a:rPr lang="de-DE" sz="1400" dirty="0"/>
              <a:t> (x1, y1), </a:t>
            </a:r>
            <a:r>
              <a:rPr lang="de-DE" sz="1400" u="sng" dirty="0" err="1" smtClean="0">
                <a:solidFill>
                  <a:srgbClr val="00EB00"/>
                </a:solidFill>
              </a:rPr>
              <a:t>opening:yes</a:t>
            </a:r>
            <a:endParaRPr lang="de-DE" sz="1400" u="sng" dirty="0" smtClean="0">
              <a:solidFill>
                <a:srgbClr val="00EB00"/>
              </a:solidFill>
            </a:endParaRPr>
          </a:p>
          <a:p>
            <a:pPr lvl="4"/>
            <a:r>
              <a:rPr lang="de-DE" sz="1400" dirty="0" smtClean="0"/>
              <a:t>Width </a:t>
            </a:r>
            <a:r>
              <a:rPr lang="de-DE" sz="1400" dirty="0" err="1" smtClean="0"/>
              <a:t>opening</a:t>
            </a:r>
            <a:r>
              <a:rPr lang="de-DE" sz="1400" dirty="0" smtClean="0"/>
              <a:t> </a:t>
            </a:r>
            <a:r>
              <a:rPr lang="de-DE" sz="1400" b="1" dirty="0" smtClean="0"/>
              <a:t>Wo</a:t>
            </a:r>
            <a:r>
              <a:rPr lang="de-DE" sz="1400" dirty="0" smtClean="0"/>
              <a:t>, </a:t>
            </a:r>
            <a:r>
              <a:rPr lang="de-DE" sz="1400" u="sng" dirty="0" err="1" smtClean="0">
                <a:solidFill>
                  <a:srgbClr val="00EB00"/>
                </a:solidFill>
              </a:rPr>
              <a:t>width</a:t>
            </a:r>
            <a:r>
              <a:rPr lang="de-DE" sz="1400" dirty="0" smtClean="0"/>
              <a:t>= &lt;</a:t>
            </a:r>
            <a:r>
              <a:rPr lang="de-DE" sz="1400" dirty="0" err="1" smtClean="0"/>
              <a:t>value</a:t>
            </a:r>
            <a:r>
              <a:rPr lang="de-DE" sz="1400" dirty="0" smtClean="0"/>
              <a:t>&gt;</a:t>
            </a:r>
          </a:p>
          <a:p>
            <a:pPr lvl="4"/>
            <a:r>
              <a:rPr lang="de-DE" sz="1400" dirty="0" smtClean="0"/>
              <a:t>Height </a:t>
            </a:r>
            <a:r>
              <a:rPr lang="de-DE" sz="1400" dirty="0" err="1" smtClean="0"/>
              <a:t>opening</a:t>
            </a:r>
            <a:r>
              <a:rPr lang="de-DE" sz="1400" dirty="0" smtClean="0"/>
              <a:t> </a:t>
            </a:r>
            <a:r>
              <a:rPr lang="de-DE" sz="1400" b="1" dirty="0" smtClean="0"/>
              <a:t>Ho</a:t>
            </a:r>
            <a:r>
              <a:rPr lang="de-DE" sz="1400" dirty="0"/>
              <a:t>, </a:t>
            </a:r>
            <a:r>
              <a:rPr lang="de-DE" sz="1400" u="sng" dirty="0" err="1" smtClean="0">
                <a:solidFill>
                  <a:srgbClr val="00EB00"/>
                </a:solidFill>
              </a:rPr>
              <a:t>heigth</a:t>
            </a:r>
            <a:r>
              <a:rPr lang="de-DE" sz="1400" dirty="0"/>
              <a:t>= &lt;</a:t>
            </a:r>
            <a:r>
              <a:rPr lang="de-DE" sz="1400" dirty="0" err="1"/>
              <a:t>value</a:t>
            </a:r>
            <a:r>
              <a:rPr lang="de-DE" sz="1400" dirty="0"/>
              <a:t>&gt;</a:t>
            </a:r>
          </a:p>
          <a:p>
            <a:pPr lvl="4"/>
            <a:r>
              <a:rPr lang="de-DE" sz="1400" dirty="0" smtClean="0"/>
              <a:t>Height </a:t>
            </a:r>
            <a:r>
              <a:rPr lang="de-DE" sz="1400" dirty="0" err="1" smtClean="0"/>
              <a:t>start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opening</a:t>
            </a:r>
            <a:r>
              <a:rPr lang="de-DE" sz="1400" dirty="0" smtClean="0"/>
              <a:t> </a:t>
            </a:r>
            <a:r>
              <a:rPr lang="de-DE" sz="1400" b="1" dirty="0" err="1" smtClean="0"/>
              <a:t>Hb</a:t>
            </a:r>
            <a:r>
              <a:rPr lang="de-DE" sz="1400" dirty="0" smtClean="0"/>
              <a:t> </a:t>
            </a:r>
            <a:r>
              <a:rPr lang="de-DE" sz="1400" u="sng" dirty="0" err="1" smtClean="0">
                <a:solidFill>
                  <a:srgbClr val="00EB00"/>
                </a:solidFill>
              </a:rPr>
              <a:t>heigth:parapet</a:t>
            </a:r>
            <a:r>
              <a:rPr lang="de-DE" sz="1400" dirty="0" smtClean="0"/>
              <a:t>= </a:t>
            </a:r>
            <a:r>
              <a:rPr lang="de-DE" sz="1400" dirty="0"/>
              <a:t>&lt;</a:t>
            </a:r>
            <a:r>
              <a:rPr lang="de-DE" sz="1400" dirty="0" err="1" smtClean="0"/>
              <a:t>value</a:t>
            </a:r>
            <a:r>
              <a:rPr lang="de-DE" sz="1400" dirty="0" smtClean="0"/>
              <a:t>&gt;</a:t>
            </a:r>
          </a:p>
          <a:p>
            <a:pPr marL="990900" lvl="3" indent="-342900">
              <a:buFont typeface="+mj-lt"/>
              <a:buAutoNum type="alphaLcPeriod" startAt="2"/>
            </a:pPr>
            <a:r>
              <a:rPr lang="de-DE" sz="1400" dirty="0" smtClean="0"/>
              <a:t>Start </a:t>
            </a:r>
            <a:r>
              <a:rPr lang="de-DE" sz="1400" dirty="0" err="1" smtClean="0"/>
              <a:t>and</a:t>
            </a:r>
            <a:r>
              <a:rPr lang="de-DE" sz="1400" dirty="0" smtClean="0"/>
              <a:t> end </a:t>
            </a:r>
            <a:r>
              <a:rPr lang="de-DE" sz="1400" dirty="0" err="1" smtClean="0"/>
              <a:t>point</a:t>
            </a:r>
            <a:r>
              <a:rPr lang="de-DE" sz="1400" dirty="0" smtClean="0"/>
              <a:t> </a:t>
            </a:r>
            <a:r>
              <a:rPr lang="de-DE" sz="1400" b="1" dirty="0" smtClean="0"/>
              <a:t>A</a:t>
            </a:r>
            <a:r>
              <a:rPr lang="de-DE" sz="1400" dirty="0" smtClean="0"/>
              <a:t> on </a:t>
            </a:r>
            <a:r>
              <a:rPr lang="de-DE" sz="1400" dirty="0" err="1" smtClean="0"/>
              <a:t>the</a:t>
            </a:r>
            <a:r>
              <a:rPr lang="de-DE" sz="1400" dirty="0" smtClean="0"/>
              <a:t> „wall“ </a:t>
            </a:r>
            <a:r>
              <a:rPr lang="de-DE" sz="1400" dirty="0" err="1" smtClean="0"/>
              <a:t>line</a:t>
            </a:r>
            <a:r>
              <a:rPr lang="de-DE" sz="1400" dirty="0" smtClean="0"/>
              <a:t>. </a:t>
            </a:r>
          </a:p>
          <a:p>
            <a:pPr lvl="4"/>
            <a:r>
              <a:rPr lang="de-DE" sz="1400" b="1" dirty="0" smtClean="0"/>
              <a:t>A </a:t>
            </a:r>
            <a:r>
              <a:rPr lang="de-DE" sz="1400" dirty="0" smtClean="0"/>
              <a:t> </a:t>
            </a:r>
            <a:r>
              <a:rPr lang="de-DE" sz="1400" dirty="0"/>
              <a:t>(x1, </a:t>
            </a:r>
            <a:r>
              <a:rPr lang="de-DE" sz="1400" dirty="0" smtClean="0"/>
              <a:t>y1), </a:t>
            </a:r>
            <a:r>
              <a:rPr lang="de-DE" sz="1400" u="sng" dirty="0" err="1" smtClean="0">
                <a:solidFill>
                  <a:srgbClr val="00EB00"/>
                </a:solidFill>
              </a:rPr>
              <a:t>opening:start</a:t>
            </a:r>
            <a:r>
              <a:rPr lang="de-DE" sz="1400" dirty="0" smtClean="0"/>
              <a:t>= </a:t>
            </a:r>
            <a:r>
              <a:rPr lang="de-DE" sz="1400" dirty="0" err="1" smtClean="0"/>
              <a:t>yes</a:t>
            </a:r>
            <a:endParaRPr lang="de-DE" sz="1400" dirty="0" smtClean="0"/>
          </a:p>
          <a:p>
            <a:pPr lvl="4"/>
            <a:r>
              <a:rPr lang="de-DE" sz="1400" b="1" dirty="0" smtClean="0"/>
              <a:t>B</a:t>
            </a:r>
            <a:r>
              <a:rPr lang="de-DE" sz="1400" dirty="0" smtClean="0"/>
              <a:t> </a:t>
            </a:r>
            <a:r>
              <a:rPr lang="de-DE" sz="1400" dirty="0"/>
              <a:t>(x2, y2, </a:t>
            </a:r>
            <a:r>
              <a:rPr lang="de-DE" sz="1400" dirty="0" smtClean="0"/>
              <a:t>), </a:t>
            </a:r>
            <a:r>
              <a:rPr lang="de-DE" sz="1400" u="sng" dirty="0" err="1" smtClean="0">
                <a:solidFill>
                  <a:srgbClr val="00EB00"/>
                </a:solidFill>
              </a:rPr>
              <a:t>opening:end</a:t>
            </a:r>
            <a:r>
              <a:rPr lang="de-DE" sz="1400" dirty="0" smtClean="0"/>
              <a:t>= </a:t>
            </a:r>
            <a:r>
              <a:rPr lang="de-DE" sz="1400" dirty="0" err="1" smtClean="0"/>
              <a:t>yes</a:t>
            </a:r>
            <a:endParaRPr lang="de-DE" sz="1400" dirty="0"/>
          </a:p>
          <a:p>
            <a:pPr lvl="4"/>
            <a:r>
              <a:rPr lang="de-DE" sz="1400" dirty="0" smtClean="0"/>
              <a:t>Height </a:t>
            </a:r>
            <a:r>
              <a:rPr lang="de-DE" sz="1400" dirty="0" err="1" smtClean="0"/>
              <a:t>opening</a:t>
            </a:r>
            <a:r>
              <a:rPr lang="de-DE" sz="1400" dirty="0" smtClean="0"/>
              <a:t> </a:t>
            </a:r>
            <a:r>
              <a:rPr lang="de-DE" sz="1400" b="1" dirty="0" smtClean="0"/>
              <a:t>Ho</a:t>
            </a:r>
            <a:r>
              <a:rPr lang="de-DE" sz="1400" dirty="0"/>
              <a:t>, </a:t>
            </a:r>
            <a:r>
              <a:rPr lang="de-DE" sz="1400" u="sng" dirty="0" err="1">
                <a:solidFill>
                  <a:srgbClr val="00EB00"/>
                </a:solidFill>
              </a:rPr>
              <a:t>heigth</a:t>
            </a:r>
            <a:r>
              <a:rPr lang="de-DE" sz="1400" dirty="0"/>
              <a:t>= &lt;</a:t>
            </a:r>
            <a:r>
              <a:rPr lang="de-DE" sz="1400" dirty="0" err="1"/>
              <a:t>value</a:t>
            </a:r>
            <a:r>
              <a:rPr lang="de-DE" sz="1400" dirty="0"/>
              <a:t>&gt;</a:t>
            </a:r>
          </a:p>
          <a:p>
            <a:pPr lvl="4"/>
            <a:r>
              <a:rPr lang="de-DE" sz="1400" dirty="0" smtClean="0"/>
              <a:t>Height </a:t>
            </a:r>
            <a:r>
              <a:rPr lang="de-DE" sz="1400" dirty="0" err="1" smtClean="0"/>
              <a:t>start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opening</a:t>
            </a:r>
            <a:r>
              <a:rPr lang="de-DE" sz="1400" dirty="0" smtClean="0"/>
              <a:t> </a:t>
            </a:r>
            <a:r>
              <a:rPr lang="de-DE" sz="1400" b="1" dirty="0" err="1" smtClean="0"/>
              <a:t>Hb</a:t>
            </a:r>
            <a:r>
              <a:rPr lang="de-DE" sz="1400" dirty="0" smtClean="0"/>
              <a:t> </a:t>
            </a:r>
            <a:r>
              <a:rPr lang="de-DE" sz="1400" u="sng" dirty="0" err="1">
                <a:solidFill>
                  <a:srgbClr val="00EB00"/>
                </a:solidFill>
              </a:rPr>
              <a:t>heigth:parapet</a:t>
            </a:r>
            <a:r>
              <a:rPr lang="de-DE" sz="1400" dirty="0"/>
              <a:t>= &lt;</a:t>
            </a:r>
            <a:r>
              <a:rPr lang="de-DE" sz="1400" dirty="0" err="1"/>
              <a:t>value</a:t>
            </a:r>
            <a:r>
              <a:rPr lang="de-DE" sz="1400" dirty="0"/>
              <a:t>&gt;</a:t>
            </a:r>
          </a:p>
          <a:p>
            <a:pPr lvl="4"/>
            <a:r>
              <a:rPr lang="de-DE" sz="1400" dirty="0" smtClean="0"/>
              <a:t>In </a:t>
            </a:r>
            <a:r>
              <a:rPr lang="de-DE" sz="1400" dirty="0" err="1" smtClean="0"/>
              <a:t>this</a:t>
            </a:r>
            <a:r>
              <a:rPr lang="de-DE" sz="1400" dirty="0" smtClean="0"/>
              <a:t> </a:t>
            </a:r>
            <a:r>
              <a:rPr lang="de-DE" sz="1400" dirty="0" err="1" smtClean="0"/>
              <a:t>case</a:t>
            </a:r>
            <a:r>
              <a:rPr lang="de-DE" sz="1400" dirty="0" smtClean="0"/>
              <a:t> </a:t>
            </a:r>
            <a:r>
              <a:rPr lang="de-DE" sz="1400" dirty="0" err="1" smtClean="0"/>
              <a:t>are</a:t>
            </a:r>
            <a:r>
              <a:rPr lang="de-DE" sz="1400" dirty="0" smtClean="0"/>
              <a:t> </a:t>
            </a:r>
            <a:r>
              <a:rPr lang="de-DE" sz="1400" dirty="0" err="1" smtClean="0"/>
              <a:t>can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</a:t>
            </a:r>
            <a:r>
              <a:rPr lang="de-DE" sz="1400" dirty="0" err="1" smtClean="0"/>
              <a:t>value</a:t>
            </a:r>
            <a:r>
              <a:rPr lang="de-DE" sz="1400" dirty="0" smtClean="0"/>
              <a:t>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b="1" dirty="0" smtClean="0"/>
              <a:t>Ho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b="1" dirty="0" err="1" smtClean="0"/>
              <a:t>Hb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</a:t>
            </a:r>
            <a:r>
              <a:rPr lang="de-DE" sz="1400" dirty="0" err="1" smtClean="0"/>
              <a:t>points</a:t>
            </a:r>
            <a:r>
              <a:rPr lang="de-DE" sz="1400" dirty="0" smtClean="0"/>
              <a:t> A </a:t>
            </a:r>
            <a:r>
              <a:rPr lang="de-DE" sz="1400" dirty="0" err="1" smtClean="0"/>
              <a:t>and</a:t>
            </a:r>
            <a:r>
              <a:rPr lang="de-DE" sz="1400" dirty="0" smtClean="0"/>
              <a:t> B </a:t>
            </a:r>
            <a:r>
              <a:rPr lang="de-DE" sz="1400" dirty="0" err="1" smtClean="0"/>
              <a:t>be</a:t>
            </a:r>
            <a:r>
              <a:rPr lang="de-DE" sz="1400" dirty="0" smtClean="0"/>
              <a:t> different.</a:t>
            </a:r>
            <a:endParaRPr lang="de-DE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13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2" t="8790" r="6772" b="7046"/>
          <a:stretch/>
        </p:blipFill>
        <p:spPr>
          <a:xfrm>
            <a:off x="6876256" y="4241689"/>
            <a:ext cx="2231809" cy="2506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048" y="1700808"/>
            <a:ext cx="2160240" cy="23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6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149239"/>
              </p:ext>
            </p:extLst>
          </p:nvPr>
        </p:nvGraphicFramePr>
        <p:xfrm>
          <a:off x="251520" y="1628801"/>
          <a:ext cx="849694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/>
                <a:gridCol w="2124236"/>
                <a:gridCol w="2124236"/>
                <a:gridCol w="2124236"/>
              </a:tblGrid>
              <a:tr h="6958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/>
                        <a:t>Wall_top_horizontal_angle</a:t>
                      </a:r>
                      <a:r>
                        <a:rPr lang="de-DE" sz="1200" dirty="0" smtClean="0"/>
                        <a:t>: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 &lt;Value&gt;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/>
                        <a:t>Wall_top_horizonatal_double_angle</a:t>
                      </a:r>
                      <a:r>
                        <a:rPr lang="de-DE" sz="1200" dirty="0" smtClean="0"/>
                        <a:t>: 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&lt;Value&gt;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/>
                        <a:t>Wall_down_horizontal_angle</a:t>
                      </a:r>
                      <a:r>
                        <a:rPr lang="de-DE" sz="1200" dirty="0" smtClean="0"/>
                        <a:t>: &lt;Value&gt;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err="1" smtClean="0"/>
                        <a:t>Wall_down_horizonatal_double_angle</a:t>
                      </a:r>
                      <a:r>
                        <a:rPr lang="de-DE" sz="1200" dirty="0" smtClean="0"/>
                        <a:t>:</a:t>
                      </a:r>
                      <a:br>
                        <a:rPr lang="de-DE" sz="1200" dirty="0" smtClean="0"/>
                      </a:br>
                      <a:r>
                        <a:rPr lang="de-DE" sz="1200" dirty="0" smtClean="0"/>
                        <a:t>&lt;Value&gt;</a:t>
                      </a:r>
                    </a:p>
                    <a:p>
                      <a:endParaRPr lang="de-DE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2. Openings </a:t>
            </a:r>
            <a:r>
              <a:rPr lang="en-US" sz="1600" dirty="0"/>
              <a:t>advanced </a:t>
            </a:r>
            <a:r>
              <a:rPr lang="en-US" sz="1600" dirty="0" smtClean="0"/>
              <a:t>tagging. 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Basic 3D elements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03826"/>
            <a:ext cx="3672408" cy="12623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52936"/>
            <a:ext cx="2659520" cy="369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49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648"/>
            <a:ext cx="8229600" cy="1143000"/>
          </a:xfrm>
        </p:spPr>
        <p:txBody>
          <a:bodyPr/>
          <a:lstStyle/>
          <a:p>
            <a:r>
              <a:rPr lang="de-DE" dirty="0" err="1" smtClean="0"/>
              <a:t>Previev</a:t>
            </a:r>
            <a:r>
              <a:rPr lang="de-DE" dirty="0" smtClean="0"/>
              <a:t> </a:t>
            </a:r>
            <a:r>
              <a:rPr lang="de-DE" dirty="0" err="1" smtClean="0"/>
              <a:t>columns</a:t>
            </a:r>
            <a:endParaRPr lang="de-D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9" t="11114" r="9876" b="29134"/>
          <a:stretch/>
        </p:blipFill>
        <p:spPr>
          <a:xfrm>
            <a:off x="1619672" y="1491599"/>
            <a:ext cx="1749600" cy="13464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0" t="10334" r="4615" b="22133"/>
          <a:stretch/>
        </p:blipFill>
        <p:spPr>
          <a:xfrm>
            <a:off x="5515200" y="1341187"/>
            <a:ext cx="1966040" cy="16472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2" t="20922" r="7929" b="5462"/>
          <a:stretch/>
        </p:blipFill>
        <p:spPr>
          <a:xfrm>
            <a:off x="1979712" y="4069872"/>
            <a:ext cx="2037600" cy="241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2" t="20554" r="7929" b="5391"/>
          <a:stretch/>
        </p:blipFill>
        <p:spPr>
          <a:xfrm>
            <a:off x="6300192" y="4062672"/>
            <a:ext cx="2037600" cy="242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57272" y="1580024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Point </a:t>
            </a:r>
            <a:r>
              <a:rPr lang="de-DE" sz="1400" dirty="0" err="1" smtClean="0"/>
              <a:t>with</a:t>
            </a:r>
            <a:r>
              <a:rPr lang="de-DE" sz="1400" dirty="0" smtClean="0"/>
              <a:t>:</a:t>
            </a:r>
          </a:p>
          <a:p>
            <a:r>
              <a:rPr lang="de-DE" sz="1400" dirty="0" err="1" smtClean="0">
                <a:solidFill>
                  <a:srgbClr val="0000FF"/>
                </a:solidFill>
              </a:rPr>
              <a:t>width</a:t>
            </a:r>
            <a:r>
              <a:rPr lang="de-DE" sz="14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400" dirty="0" err="1" smtClean="0">
                <a:solidFill>
                  <a:srgbClr val="0000FF"/>
                </a:solidFill>
              </a:rPr>
              <a:t>depth</a:t>
            </a:r>
            <a:r>
              <a:rPr lang="de-DE" sz="14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400" dirty="0" err="1" smtClean="0">
                <a:solidFill>
                  <a:srgbClr val="0000FF"/>
                </a:solidFill>
              </a:rPr>
              <a:t>height</a:t>
            </a:r>
            <a:r>
              <a:rPr lang="de-DE" sz="14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400" dirty="0" smtClean="0">
                <a:solidFill>
                  <a:srgbClr val="0000FF"/>
                </a:solidFill>
              </a:rPr>
              <a:t>type= </a:t>
            </a:r>
            <a:r>
              <a:rPr lang="de-DE" sz="1400" dirty="0" err="1" smtClean="0">
                <a:effectLst/>
              </a:rPr>
              <a:t>rectangular</a:t>
            </a:r>
            <a:endParaRPr lang="de-DE" sz="1400" dirty="0" smtClean="0">
              <a:effectLst/>
            </a:endParaRPr>
          </a:p>
          <a:p>
            <a:r>
              <a:rPr lang="de-DE" sz="1400" dirty="0" err="1">
                <a:solidFill>
                  <a:srgbClr val="0000FF"/>
                </a:solidFill>
              </a:rPr>
              <a:t>s</a:t>
            </a:r>
            <a:r>
              <a:rPr lang="de-DE" sz="1400" dirty="0" err="1" smtClean="0">
                <a:solidFill>
                  <a:srgbClr val="0000FF"/>
                </a:solidFill>
              </a:rPr>
              <a:t>urface</a:t>
            </a:r>
            <a:r>
              <a:rPr lang="de-DE" sz="1400" dirty="0" smtClean="0"/>
              <a:t>=*</a:t>
            </a:r>
            <a:endParaRPr lang="de-DE" sz="1400" dirty="0" smtClean="0">
              <a:effectLst/>
            </a:endParaRP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4106321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Point </a:t>
            </a:r>
            <a:r>
              <a:rPr lang="de-DE" sz="1400" dirty="0" err="1" smtClean="0"/>
              <a:t>with</a:t>
            </a:r>
            <a:r>
              <a:rPr lang="de-DE" sz="1400" dirty="0" smtClean="0"/>
              <a:t>:</a:t>
            </a:r>
          </a:p>
          <a:p>
            <a:r>
              <a:rPr lang="de-DE" sz="1400" dirty="0" err="1" smtClean="0">
                <a:solidFill>
                  <a:srgbClr val="0000FF"/>
                </a:solidFill>
              </a:rPr>
              <a:t>width</a:t>
            </a:r>
            <a:r>
              <a:rPr lang="de-DE" sz="14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400" dirty="0" err="1" smtClean="0">
                <a:solidFill>
                  <a:srgbClr val="0000FF"/>
                </a:solidFill>
              </a:rPr>
              <a:t>depth</a:t>
            </a:r>
            <a:r>
              <a:rPr lang="de-DE" sz="14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400" dirty="0" err="1" smtClean="0">
                <a:solidFill>
                  <a:srgbClr val="0000FF"/>
                </a:solidFill>
              </a:rPr>
              <a:t>height</a:t>
            </a:r>
            <a:r>
              <a:rPr lang="de-DE" sz="14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400" dirty="0" smtClean="0">
                <a:solidFill>
                  <a:srgbClr val="0000FF"/>
                </a:solidFill>
              </a:rPr>
              <a:t>type= </a:t>
            </a:r>
            <a:r>
              <a:rPr lang="de-DE" sz="1400" dirty="0" err="1" smtClean="0">
                <a:effectLst/>
              </a:rPr>
              <a:t>adjusted</a:t>
            </a:r>
            <a:endParaRPr lang="de-DE" sz="1400" dirty="0" smtClean="0">
              <a:effectLst/>
            </a:endParaRPr>
          </a:p>
          <a:p>
            <a:r>
              <a:rPr lang="de-DE" sz="1400" dirty="0" err="1">
                <a:solidFill>
                  <a:srgbClr val="0000FF"/>
                </a:solidFill>
              </a:rPr>
              <a:t>surface</a:t>
            </a:r>
            <a:r>
              <a:rPr lang="de-DE" sz="1400" dirty="0"/>
              <a:t>=*</a:t>
            </a: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88024" y="4062672"/>
            <a:ext cx="15841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Point </a:t>
            </a:r>
            <a:r>
              <a:rPr lang="de-DE" sz="1400" dirty="0" err="1" smtClean="0"/>
              <a:t>with</a:t>
            </a:r>
            <a:r>
              <a:rPr lang="de-DE" sz="1400" dirty="0" smtClean="0"/>
              <a:t>:</a:t>
            </a:r>
          </a:p>
          <a:p>
            <a:r>
              <a:rPr lang="de-DE" sz="1400" dirty="0" err="1" smtClean="0">
                <a:solidFill>
                  <a:srgbClr val="0000FF"/>
                </a:solidFill>
              </a:rPr>
              <a:t>width</a:t>
            </a:r>
            <a:r>
              <a:rPr lang="de-DE" sz="14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400" dirty="0" err="1" smtClean="0">
                <a:solidFill>
                  <a:srgbClr val="0000FF"/>
                </a:solidFill>
              </a:rPr>
              <a:t>depth</a:t>
            </a:r>
            <a:r>
              <a:rPr lang="de-DE" sz="1400" dirty="0" smtClean="0">
                <a:solidFill>
                  <a:srgbClr val="0000FF"/>
                </a:solidFill>
              </a:rPr>
              <a:t>=</a:t>
            </a:r>
            <a:r>
              <a:rPr lang="de-DE" sz="1400" dirty="0" err="1" smtClean="0">
                <a:solidFill>
                  <a:srgbClr val="0000FF"/>
                </a:solidFill>
              </a:rPr>
              <a:t>width</a:t>
            </a:r>
            <a:endParaRPr lang="de-DE" sz="1400" dirty="0" smtClean="0">
              <a:solidFill>
                <a:srgbClr val="0000FF"/>
              </a:solidFill>
            </a:endParaRPr>
          </a:p>
          <a:p>
            <a:r>
              <a:rPr lang="de-DE" sz="1400" dirty="0" err="1" smtClean="0">
                <a:solidFill>
                  <a:srgbClr val="0000FF"/>
                </a:solidFill>
              </a:rPr>
              <a:t>height</a:t>
            </a:r>
            <a:r>
              <a:rPr lang="de-DE" sz="14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400" dirty="0" smtClean="0">
                <a:solidFill>
                  <a:srgbClr val="0000FF"/>
                </a:solidFill>
              </a:rPr>
              <a:t>type=</a:t>
            </a:r>
            <a:r>
              <a:rPr lang="de-DE" sz="1400" dirty="0"/>
              <a:t> </a:t>
            </a:r>
            <a:r>
              <a:rPr lang="de-DE" sz="1400" dirty="0" err="1" smtClean="0"/>
              <a:t>circle</a:t>
            </a:r>
            <a:endParaRPr lang="de-DE" sz="1400" dirty="0" smtClean="0"/>
          </a:p>
          <a:p>
            <a:r>
              <a:rPr lang="de-DE" sz="1400" dirty="0" err="1">
                <a:solidFill>
                  <a:srgbClr val="0000FF"/>
                </a:solidFill>
              </a:rPr>
              <a:t>surface</a:t>
            </a:r>
            <a:r>
              <a:rPr lang="de-DE" sz="1400" dirty="0"/>
              <a:t>=*</a:t>
            </a:r>
          </a:p>
          <a:p>
            <a:endParaRPr lang="de-DE" sz="1400" dirty="0">
              <a:solidFill>
                <a:srgbClr val="0000FF"/>
              </a:solidFill>
            </a:endParaRP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3850" y="792000"/>
            <a:ext cx="8460000" cy="576263"/>
          </a:xfrm>
        </p:spPr>
        <p:txBody>
          <a:bodyPr>
            <a:normAutofit/>
          </a:bodyPr>
          <a:lstStyle/>
          <a:p>
            <a:r>
              <a:rPr lang="en-US" sz="1600" dirty="0"/>
              <a:t>6</a:t>
            </a:r>
            <a:r>
              <a:rPr lang="en-US" sz="1600" dirty="0" smtClean="0"/>
              <a:t>. Column=yes. Basic tagging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7232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Preview </a:t>
            </a:r>
            <a:r>
              <a:rPr lang="de-DE" dirty="0" err="1" smtClean="0"/>
              <a:t>roof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ceiling</a:t>
            </a:r>
            <a:endParaRPr lang="de-D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4" t="519" r="9453" b="-519"/>
          <a:stretch/>
        </p:blipFill>
        <p:spPr>
          <a:xfrm>
            <a:off x="4932040" y="1700848"/>
            <a:ext cx="3765600" cy="5184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r="11806"/>
          <a:stretch/>
        </p:blipFill>
        <p:spPr>
          <a:xfrm>
            <a:off x="467544" y="1688248"/>
            <a:ext cx="4032000" cy="5184536"/>
          </a:xfrm>
          <a:prstGeom prst="rect">
            <a:avLst/>
          </a:prstGeom>
        </p:spPr>
      </p:pic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3850" y="1124545"/>
            <a:ext cx="3888110" cy="864295"/>
          </a:xfrm>
        </p:spPr>
        <p:txBody>
          <a:bodyPr>
            <a:normAutofit/>
          </a:bodyPr>
          <a:lstStyle/>
          <a:p>
            <a:r>
              <a:rPr lang="en-US" sz="1600" dirty="0" smtClean="0"/>
              <a:t>7. slab=yes. </a:t>
            </a:r>
          </a:p>
          <a:p>
            <a:r>
              <a:rPr lang="en-US" sz="1600" dirty="0" smtClean="0"/>
              <a:t>Basic tagging: height, surface, </a:t>
            </a:r>
            <a:r>
              <a:rPr lang="en-US" sz="1600" dirty="0" err="1" smtClean="0"/>
              <a:t>height_min</a:t>
            </a:r>
            <a:endParaRPr lang="en-US" sz="1600" dirty="0" smtClean="0"/>
          </a:p>
          <a:p>
            <a:r>
              <a:rPr lang="en-US" sz="1600" dirty="0" smtClean="0"/>
              <a:t>level=*</a:t>
            </a:r>
            <a:endParaRPr lang="en-US" sz="1600" dirty="0"/>
          </a:p>
        </p:txBody>
      </p:sp>
      <p:sp>
        <p:nvSpPr>
          <p:cNvPr id="11" name="Text Placeholder 9"/>
          <p:cNvSpPr txBox="1">
            <a:spLocks/>
          </p:cNvSpPr>
          <p:nvPr/>
        </p:nvSpPr>
        <p:spPr>
          <a:xfrm>
            <a:off x="4644008" y="1196553"/>
            <a:ext cx="3888110" cy="8642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3200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8</a:t>
            </a:r>
            <a:r>
              <a:rPr lang="en-US" sz="1600" dirty="0" smtClean="0"/>
              <a:t>. roof=yes. </a:t>
            </a:r>
          </a:p>
          <a:p>
            <a:r>
              <a:rPr lang="en-US" sz="1600" dirty="0" smtClean="0"/>
              <a:t>Basic tagging: height, surface, </a:t>
            </a:r>
            <a:r>
              <a:rPr lang="en-US" sz="1600" dirty="0" err="1" smtClean="0"/>
              <a:t>height_min</a:t>
            </a:r>
            <a:r>
              <a:rPr lang="en-US" sz="1600" dirty="0" smtClean="0"/>
              <a:t>, angle=*, level=*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122654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2D </a:t>
            </a:r>
            <a:r>
              <a:rPr lang="de-DE" dirty="0" err="1" smtClean="0"/>
              <a:t>line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attributes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19264"/>
            <a:ext cx="2313432" cy="1825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221088"/>
            <a:ext cx="1697736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059460"/>
            <a:ext cx="1697736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59460"/>
            <a:ext cx="1697736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092" y="4221088"/>
            <a:ext cx="169773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5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sz="3200" dirty="0" err="1" smtClean="0"/>
              <a:t>Possible</a:t>
            </a:r>
            <a:r>
              <a:rPr lang="de-DE" sz="3200" dirty="0" smtClean="0"/>
              <a:t> </a:t>
            </a:r>
            <a:r>
              <a:rPr lang="de-DE" sz="3200" dirty="0" err="1" smtClean="0"/>
              <a:t>results</a:t>
            </a:r>
            <a:endParaRPr lang="de-DE" sz="3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02891"/>
            <a:ext cx="7200800" cy="5404267"/>
          </a:xfrm>
        </p:spPr>
      </p:pic>
      <p:sp>
        <p:nvSpPr>
          <p:cNvPr id="7" name="TextBox 6"/>
          <p:cNvSpPr txBox="1"/>
          <p:nvPr/>
        </p:nvSpPr>
        <p:spPr>
          <a:xfrm>
            <a:off x="1331640" y="6402814"/>
            <a:ext cx="60486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i="1" dirty="0" err="1" smtClean="0"/>
              <a:t>Object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modelled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by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use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elements</a:t>
            </a:r>
            <a:r>
              <a:rPr lang="de-DE" sz="1600" i="1" dirty="0" smtClean="0"/>
              <a:t>  </a:t>
            </a:r>
            <a:r>
              <a:rPr lang="de-DE" sz="1600" i="1" dirty="0" err="1" smtClean="0"/>
              <a:t>described</a:t>
            </a:r>
            <a:r>
              <a:rPr lang="de-DE" sz="1600" i="1" dirty="0" smtClean="0"/>
              <a:t> in </a:t>
            </a:r>
            <a:r>
              <a:rPr lang="de-DE" sz="1600" i="1" dirty="0" err="1" smtClean="0"/>
              <a:t>full</a:t>
            </a:r>
            <a:r>
              <a:rPr lang="de-DE" sz="1600" i="1" dirty="0" smtClean="0"/>
              <a:t> 3DB </a:t>
            </a:r>
            <a:r>
              <a:rPr lang="de-DE" sz="1600" i="1" dirty="0" err="1" smtClean="0"/>
              <a:t>approach</a:t>
            </a:r>
            <a:endParaRPr lang="de-DE" sz="1600" i="1" dirty="0"/>
          </a:p>
        </p:txBody>
      </p:sp>
    </p:spTree>
    <p:extLst>
      <p:ext uri="{BB962C8B-B14F-4D97-AF65-F5344CB8AC3E}">
        <p14:creationId xmlns:p14="http://schemas.microsoft.com/office/powerpoint/2010/main" val="351565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3D </a:t>
            </a:r>
            <a:r>
              <a:rPr lang="de-DE" dirty="0" err="1" smtClean="0"/>
              <a:t>example</a:t>
            </a:r>
            <a:r>
              <a:rPr lang="de-DE" dirty="0" smtClean="0"/>
              <a:t>: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 smtClean="0"/>
              <a:t>Krzywin</a:t>
            </a:r>
            <a:r>
              <a:rPr lang="de-DE" sz="1600" dirty="0" smtClean="0"/>
              <a:t> </a:t>
            </a:r>
            <a:r>
              <a:rPr lang="de-DE" sz="1600" dirty="0" err="1" smtClean="0"/>
              <a:t>Poland</a:t>
            </a:r>
            <a:r>
              <a:rPr lang="de-DE" sz="1600" dirty="0" smtClean="0"/>
              <a:t>. 1998. Age: 14 </a:t>
            </a:r>
            <a:r>
              <a:rPr lang="de-DE" sz="1600" dirty="0" err="1" smtClean="0"/>
              <a:t>y.o</a:t>
            </a:r>
            <a:r>
              <a:rPr lang="de-DE" sz="1600" dirty="0" smtClean="0"/>
              <a:t>. 15 </a:t>
            </a:r>
            <a:r>
              <a:rPr lang="de-DE" sz="1600" dirty="0" err="1" smtClean="0"/>
              <a:t>participants</a:t>
            </a:r>
            <a:r>
              <a:rPr lang="de-DE" sz="1600" dirty="0" smtClean="0"/>
              <a:t>, 2 </a:t>
            </a:r>
            <a:r>
              <a:rPr lang="de-DE" sz="1600" dirty="0" err="1" smtClean="0"/>
              <a:t>weeks</a:t>
            </a:r>
            <a:r>
              <a:rPr lang="de-DE" sz="1600" dirty="0" smtClean="0"/>
              <a:t>, </a:t>
            </a:r>
            <a:r>
              <a:rPr lang="de-DE" sz="1600" dirty="0" err="1" smtClean="0"/>
              <a:t>summer</a:t>
            </a:r>
            <a:r>
              <a:rPr lang="de-DE" sz="1600" dirty="0" smtClean="0"/>
              <a:t> </a:t>
            </a:r>
            <a:r>
              <a:rPr lang="de-DE" sz="1600" dirty="0" err="1" smtClean="0"/>
              <a:t>vacation</a:t>
            </a:r>
            <a:r>
              <a:rPr lang="de-DE" sz="1600" dirty="0" smtClean="0"/>
              <a:t> &amp; </a:t>
            </a:r>
            <a:r>
              <a:rPr lang="de-DE" sz="1600" dirty="0" err="1" smtClean="0"/>
              <a:t>fun</a:t>
            </a:r>
            <a:endParaRPr lang="de-DE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D:\kopia z FJS\Krzywin\Miasto3_Kopi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982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1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00" y="2132856"/>
            <a:ext cx="1491208" cy="1327788"/>
          </a:xfrm>
          <a:prstGeom prst="rect">
            <a:avLst/>
          </a:prstGeom>
        </p:spPr>
      </p:pic>
      <p:pic>
        <p:nvPicPr>
          <p:cNvPr id="3077" name="Picture 5" descr="Roof2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33" y="5546354"/>
            <a:ext cx="860239" cy="77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Simple 3D </a:t>
            </a:r>
            <a:r>
              <a:rPr lang="de-DE" dirty="0" err="1" smtClean="0"/>
              <a:t>buildings</a:t>
            </a:r>
            <a:r>
              <a:rPr lang="de-DE" dirty="0" smtClean="0"/>
              <a:t> (S3DB)</a:t>
            </a:r>
            <a:endParaRPr lang="de-D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600" dirty="0" smtClean="0"/>
              <a:t>Definition: </a:t>
            </a:r>
            <a:r>
              <a:rPr lang="de-DE" sz="1600" dirty="0" smtClean="0">
                <a:solidFill>
                  <a:srgbClr val="0070C0"/>
                </a:solidFill>
                <a:hlinkClick r:id="rId4"/>
              </a:rPr>
              <a:t>http://wiki.openstreetmap.org/wiki/Simple_3D_buildings</a:t>
            </a:r>
            <a:endParaRPr lang="de-DE" sz="16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de-DE" sz="16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000" b="1" dirty="0" err="1" smtClean="0"/>
              <a:t>Generalization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approach</a:t>
            </a:r>
            <a:r>
              <a:rPr lang="de-DE" sz="2000" dirty="0" smtClean="0"/>
              <a:t>:</a:t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Building</a:t>
            </a:r>
            <a:r>
              <a:rPr lang="de-DE" sz="2000" dirty="0" smtClean="0"/>
              <a:t> </a:t>
            </a:r>
            <a:r>
              <a:rPr lang="de-DE" sz="2000" dirty="0" err="1" smtClean="0"/>
              <a:t>parts</a:t>
            </a:r>
            <a:endParaRPr lang="de-DE" sz="2000" dirty="0" smtClean="0"/>
          </a:p>
          <a:p>
            <a:r>
              <a:rPr lang="de-DE" sz="2000" dirty="0" smtClean="0"/>
              <a:t>Heights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building</a:t>
            </a:r>
            <a:r>
              <a:rPr lang="de-DE" sz="2000" dirty="0" smtClean="0"/>
              <a:t> </a:t>
            </a:r>
            <a:r>
              <a:rPr lang="de-DE" sz="2000" dirty="0" err="1" smtClean="0"/>
              <a:t>parts</a:t>
            </a:r>
            <a:endParaRPr lang="de-DE" sz="2000" dirty="0" smtClean="0"/>
          </a:p>
          <a:p>
            <a:r>
              <a:rPr lang="de-DE" sz="2000" dirty="0" smtClean="0"/>
              <a:t>Simple </a:t>
            </a:r>
            <a:r>
              <a:rPr lang="de-DE" sz="2000" dirty="0" err="1" smtClean="0"/>
              <a:t>roof</a:t>
            </a:r>
            <a:r>
              <a:rPr lang="de-DE" sz="2000" dirty="0" smtClean="0"/>
              <a:t> </a:t>
            </a:r>
            <a:r>
              <a:rPr lang="de-DE" sz="2000" dirty="0" err="1" smtClean="0"/>
              <a:t>library</a:t>
            </a:r>
            <a:endParaRPr lang="de-DE" sz="2000" dirty="0" smtClean="0"/>
          </a:p>
          <a:p>
            <a:endParaRPr lang="de-DE" sz="2000" dirty="0"/>
          </a:p>
          <a:p>
            <a:pPr marL="0" indent="0">
              <a:buNone/>
            </a:pPr>
            <a:r>
              <a:rPr lang="de-DE" sz="2000" b="1" dirty="0" smtClean="0"/>
              <a:t>Target</a:t>
            </a:r>
            <a:r>
              <a:rPr lang="de-DE" sz="2000" dirty="0" smtClean="0"/>
              <a:t>: „normal“ </a:t>
            </a:r>
            <a:r>
              <a:rPr lang="de-DE" sz="2000" dirty="0" err="1" smtClean="0"/>
              <a:t>mapper</a:t>
            </a:r>
            <a:r>
              <a:rPr lang="de-DE" sz="2000" dirty="0" smtClean="0"/>
              <a:t>. </a:t>
            </a:r>
          </a:p>
          <a:p>
            <a:pPr marL="0" indent="0">
              <a:buNone/>
            </a:pPr>
            <a:r>
              <a:rPr lang="de-DE" sz="2000" dirty="0" err="1" smtClean="0"/>
              <a:t>Easily</a:t>
            </a:r>
            <a:r>
              <a:rPr lang="de-DE" sz="2000" dirty="0" smtClean="0"/>
              <a:t> </a:t>
            </a:r>
            <a:r>
              <a:rPr lang="de-DE" sz="2000" dirty="0" err="1" smtClean="0"/>
              <a:t>generation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coverage</a:t>
            </a:r>
            <a:endParaRPr lang="de-DE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7144028"/>
              </p:ext>
            </p:extLst>
          </p:nvPr>
        </p:nvGraphicFramePr>
        <p:xfrm>
          <a:off x="457200" y="5365631"/>
          <a:ext cx="7920000" cy="1218808"/>
        </p:xfrm>
        <a:graphic>
          <a:graphicData uri="http://schemas.openxmlformats.org/drawingml/2006/table">
            <a:tbl>
              <a:tblPr/>
              <a:tblGrid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792088">
                <a:tc>
                  <a:txBody>
                    <a:bodyPr/>
                    <a:lstStyle/>
                    <a:p>
                      <a:r>
                        <a:rPr lang="de-DE" sz="1100" dirty="0"/>
                        <a:t>Image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10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800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>
                          <a:hlinkClick r:id="rId5" action="ppaction://hlinkfile" tooltip="Key:roof:shape"/>
                        </a:rPr>
                        <a:t>roof:shape</a:t>
                      </a:r>
                      <a:r>
                        <a:rPr lang="de-DE" sz="10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flat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gabled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half-hipped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hipped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pyramidal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gambrel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mansard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/>
                        <a:t>dome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100" dirty="0" err="1"/>
                        <a:t>round</a:t>
                      </a:r>
                      <a:r>
                        <a:rPr lang="de-DE" sz="1100" dirty="0"/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3073" name="Picture 1" descr="Roof0 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52" y="5502291"/>
            <a:ext cx="962680" cy="818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oof2 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056" y="5519202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Roof2 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537122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oof2 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5334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oof4 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603705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Roof4 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580097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Roof5 6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36" y="5553346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Roof5 0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537122"/>
            <a:ext cx="76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72" y="2852936"/>
            <a:ext cx="2967565" cy="22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15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Benefits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300" i="1" dirty="0" err="1" smtClean="0">
                <a:solidFill>
                  <a:schemeClr val="tx2"/>
                </a:solidFill>
              </a:rPr>
              <a:t>Cooperation</a:t>
            </a:r>
            <a:r>
              <a:rPr lang="de-DE" sz="1300" i="1" dirty="0" smtClean="0">
                <a:solidFill>
                  <a:schemeClr val="tx2"/>
                </a:solidFill>
              </a:rPr>
              <a:t> </a:t>
            </a:r>
            <a:r>
              <a:rPr lang="de-DE" sz="1300" i="1" dirty="0" err="1" smtClean="0">
                <a:solidFill>
                  <a:schemeClr val="tx2"/>
                </a:solidFill>
              </a:rPr>
              <a:t>with</a:t>
            </a:r>
            <a:r>
              <a:rPr lang="de-DE" sz="1300" i="1" dirty="0" smtClean="0">
                <a:solidFill>
                  <a:schemeClr val="tx2"/>
                </a:solidFill>
              </a:rPr>
              <a:t> </a:t>
            </a:r>
            <a:r>
              <a:rPr lang="de-DE" sz="1300" i="1" dirty="0" err="1" smtClean="0">
                <a:solidFill>
                  <a:schemeClr val="tx2"/>
                </a:solidFill>
              </a:rPr>
              <a:t>cities</a:t>
            </a:r>
            <a:endParaRPr lang="de-DE" sz="1300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628800"/>
            <a:ext cx="83529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effectLst/>
              </a:rPr>
              <a:t>Backward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compatibility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because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of</a:t>
            </a:r>
            <a:r>
              <a:rPr lang="de-DE" dirty="0" smtClean="0">
                <a:effectLst/>
              </a:rPr>
              <a:t> 2D </a:t>
            </a:r>
            <a:r>
              <a:rPr lang="de-DE" dirty="0" err="1" smtClean="0">
                <a:effectLst/>
              </a:rPr>
              <a:t>known</a:t>
            </a:r>
            <a:r>
              <a:rPr lang="de-DE" dirty="0" smtClean="0">
                <a:effectLst/>
              </a:rPr>
              <a:t> OSM </a:t>
            </a:r>
            <a:r>
              <a:rPr lang="de-DE" dirty="0" err="1" smtClean="0">
                <a:effectLst/>
              </a:rPr>
              <a:t>elements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tagging</a:t>
            </a:r>
            <a:r>
              <a:rPr lang="de-DE" dirty="0" smtClean="0">
                <a:effectLst/>
              </a:rPr>
              <a:t> </a:t>
            </a:r>
            <a:r>
              <a:rPr lang="de-DE" dirty="0" err="1" smtClean="0">
                <a:effectLst/>
              </a:rPr>
              <a:t>with</a:t>
            </a:r>
            <a:r>
              <a:rPr lang="de-DE" dirty="0" smtClean="0">
                <a:effectLst/>
              </a:rPr>
              <a:t> additional </a:t>
            </a:r>
            <a:r>
              <a:rPr lang="de-DE" dirty="0" err="1" smtClean="0">
                <a:effectLst/>
              </a:rPr>
              <a:t>parameters</a:t>
            </a:r>
            <a:endParaRPr lang="de-DE" dirty="0" smtClean="0">
              <a:effectLst/>
            </a:endParaRPr>
          </a:p>
          <a:p>
            <a:endParaRPr lang="de-DE" dirty="0"/>
          </a:p>
          <a:p>
            <a:r>
              <a:rPr lang="de-DE" dirty="0" err="1" smtClean="0"/>
              <a:t>Full</a:t>
            </a:r>
            <a:r>
              <a:rPr lang="de-DE" dirty="0" smtClean="0"/>
              <a:t> 3D </a:t>
            </a:r>
            <a:r>
              <a:rPr lang="de-DE" dirty="0" err="1" smtClean="0"/>
              <a:t>modelling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whole</a:t>
            </a:r>
            <a:r>
              <a:rPr lang="de-DE" dirty="0" smtClean="0"/>
              <a:t> </a:t>
            </a:r>
            <a:r>
              <a:rPr lang="de-DE" dirty="0" err="1" smtClean="0"/>
              <a:t>aerth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: </a:t>
            </a:r>
            <a:r>
              <a:rPr lang="de-DE" dirty="0" err="1" smtClean="0"/>
              <a:t>buildings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indoor</a:t>
            </a:r>
            <a:r>
              <a:rPr lang="de-DE" dirty="0" smtClean="0"/>
              <a:t> </a:t>
            </a:r>
            <a:r>
              <a:rPr lang="de-DE" smtClean="0"/>
              <a:t>structure, </a:t>
            </a:r>
            <a:r>
              <a:rPr lang="de-DE" dirty="0" err="1" smtClean="0"/>
              <a:t>streets</a:t>
            </a:r>
            <a:r>
              <a:rPr lang="de-DE" dirty="0" smtClean="0"/>
              <a:t>, </a:t>
            </a:r>
            <a:r>
              <a:rPr lang="de-DE" dirty="0" err="1" smtClean="0"/>
              <a:t>bridges</a:t>
            </a:r>
            <a:r>
              <a:rPr lang="de-DE" dirty="0" smtClean="0"/>
              <a:t> etc.</a:t>
            </a:r>
          </a:p>
          <a:p>
            <a:endParaRPr lang="de-DE" dirty="0"/>
          </a:p>
          <a:p>
            <a:r>
              <a:rPr lang="de-DE" dirty="0" err="1" smtClean="0"/>
              <a:t>Industry</a:t>
            </a:r>
            <a:r>
              <a:rPr lang="de-DE" dirty="0" smtClean="0"/>
              <a:t> </a:t>
            </a:r>
            <a:r>
              <a:rPr lang="de-DE" dirty="0" err="1" smtClean="0"/>
              <a:t>Foundation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r>
              <a:rPr lang="de-DE" dirty="0" smtClean="0"/>
              <a:t> </a:t>
            </a:r>
            <a:r>
              <a:rPr lang="de-DE" dirty="0" err="1" smtClean="0"/>
              <a:t>compatible</a:t>
            </a:r>
            <a:r>
              <a:rPr lang="de-DE" dirty="0" smtClean="0"/>
              <a:t> = </a:t>
            </a:r>
            <a:r>
              <a:rPr lang="de-DE" dirty="0" err="1" smtClean="0"/>
              <a:t>easily</a:t>
            </a:r>
            <a:r>
              <a:rPr lang="de-DE" dirty="0" smtClean="0"/>
              <a:t> </a:t>
            </a:r>
            <a:r>
              <a:rPr lang="de-DE" dirty="0" err="1" smtClean="0"/>
              <a:t>import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3d </a:t>
            </a:r>
            <a:r>
              <a:rPr lang="de-DE" dirty="0" err="1" smtClean="0"/>
              <a:t>objects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de-DE" dirty="0" smtClean="0"/>
              <a:t>AutoCAD,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dirty="0" err="1" smtClean="0"/>
              <a:t>ArchiCAD</a:t>
            </a:r>
            <a:r>
              <a:rPr lang="de-DE" dirty="0" smtClean="0"/>
              <a:t>,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de-DE" dirty="0" err="1" smtClean="0"/>
              <a:t>Allplan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ca. 20 </a:t>
            </a:r>
            <a:r>
              <a:rPr lang="de-DE" dirty="0" err="1" smtClean="0"/>
              <a:t>other</a:t>
            </a:r>
            <a:r>
              <a:rPr lang="de-DE" dirty="0" smtClean="0"/>
              <a:t> CAD </a:t>
            </a:r>
            <a:r>
              <a:rPr lang="de-DE" dirty="0" err="1" smtClean="0"/>
              <a:t>programs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7584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578298"/>
          </a:xfrm>
        </p:spPr>
        <p:txBody>
          <a:bodyPr>
            <a:normAutofit/>
          </a:bodyPr>
          <a:lstStyle/>
          <a:p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&amp;, </a:t>
            </a:r>
            <a:r>
              <a:rPr lang="de-DE" dirty="0" err="1" smtClean="0"/>
              <a:t>especially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2050" name="Picture 2" descr="http://sotm-baltics.org/sponsors/tartu_u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270994"/>
            <a:ext cx="2857500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14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Avaiable</a:t>
            </a:r>
            <a:r>
              <a:rPr lang="de-DE" dirty="0" smtClean="0"/>
              <a:t> </a:t>
            </a:r>
            <a:r>
              <a:rPr lang="de-DE" dirty="0" err="1" smtClean="0"/>
              <a:t>results</a:t>
            </a:r>
            <a:endParaRPr lang="de-D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6" t="17635" r="1515" b="540"/>
          <a:stretch/>
        </p:blipFill>
        <p:spPr>
          <a:xfrm>
            <a:off x="179512" y="1484784"/>
            <a:ext cx="8806439" cy="38461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1479" y="5589240"/>
            <a:ext cx="6962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+    </a:t>
            </a:r>
            <a:r>
              <a:rPr lang="de-DE" dirty="0" err="1" smtClean="0"/>
              <a:t>easily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understanding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implementation</a:t>
            </a:r>
            <a:r>
              <a:rPr lang="de-DE" dirty="0" smtClean="0"/>
              <a:t>,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database</a:t>
            </a: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/>
              <a:t>l</a:t>
            </a:r>
            <a:r>
              <a:rPr lang="de-DE" dirty="0" smtClean="0"/>
              <a:t>imited </a:t>
            </a:r>
            <a:r>
              <a:rPr lang="de-DE" dirty="0" err="1" smtClean="0"/>
              <a:t>modelling</a:t>
            </a:r>
            <a:r>
              <a:rPr lang="de-DE" dirty="0" smtClean="0"/>
              <a:t> </a:t>
            </a:r>
            <a:r>
              <a:rPr lang="de-DE" dirty="0" err="1" smtClean="0"/>
              <a:t>possibilities</a:t>
            </a:r>
            <a:r>
              <a:rPr lang="de-DE" dirty="0" smtClean="0"/>
              <a:t>,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indoor</a:t>
            </a:r>
            <a:r>
              <a:rPr lang="de-DE" dirty="0" smtClean="0"/>
              <a:t> </a:t>
            </a:r>
            <a:r>
              <a:rPr lang="de-DE" dirty="0" err="1" smtClean="0"/>
              <a:t>mapping</a:t>
            </a:r>
            <a:r>
              <a:rPr lang="de-DE" dirty="0" smtClean="0"/>
              <a:t> </a:t>
            </a:r>
            <a:r>
              <a:rPr lang="de-DE" dirty="0" err="1" smtClean="0"/>
              <a:t>compatibility</a:t>
            </a:r>
            <a:r>
              <a:rPr lang="de-DE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de-DE" dirty="0" smtClean="0"/>
              <a:t>not </a:t>
            </a:r>
            <a:r>
              <a:rPr lang="de-DE" dirty="0" err="1" smtClean="0"/>
              <a:t>interesting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proffessional</a:t>
            </a:r>
            <a:r>
              <a:rPr lang="de-DE" dirty="0" smtClean="0"/>
              <a:t> 3D </a:t>
            </a:r>
            <a:r>
              <a:rPr lang="de-DE" dirty="0" err="1" smtClean="0"/>
              <a:t>freaks</a:t>
            </a:r>
            <a:r>
              <a:rPr lang="de-DE" dirty="0" smtClean="0"/>
              <a:t>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detail</a:t>
            </a:r>
            <a:r>
              <a:rPr lang="de-DE" dirty="0" smtClean="0"/>
              <a:t> </a:t>
            </a:r>
            <a:r>
              <a:rPr lang="de-DE" dirty="0" err="1" smtClean="0"/>
              <a:t>limitation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981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45"/>
            <a:ext cx="91440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Full</a:t>
            </a:r>
            <a:r>
              <a:rPr lang="de-DE" dirty="0" smtClean="0"/>
              <a:t>“ </a:t>
            </a:r>
            <a:r>
              <a:rPr lang="de-DE" dirty="0" err="1" smtClean="0"/>
              <a:t>approach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sz="2000" dirty="0" smtClean="0"/>
              <a:t>3D </a:t>
            </a:r>
            <a:r>
              <a:rPr lang="de-DE" sz="2000" dirty="0" err="1" smtClean="0"/>
              <a:t>maps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communities</a:t>
            </a:r>
            <a:r>
              <a:rPr lang="de-DE" sz="2000" dirty="0" smtClean="0"/>
              <a:t>, e.g.:</a:t>
            </a:r>
            <a:endParaRPr lang="de-DE" sz="2000" dirty="0"/>
          </a:p>
        </p:txBody>
      </p:sp>
      <p:sp>
        <p:nvSpPr>
          <p:cNvPr id="4" name="Oval 3"/>
          <p:cNvSpPr/>
          <p:nvPr/>
        </p:nvSpPr>
        <p:spPr>
          <a:xfrm>
            <a:off x="395536" y="2132856"/>
            <a:ext cx="3456384" cy="2016224"/>
          </a:xfrm>
          <a:prstGeom prst="ellipse">
            <a:avLst/>
          </a:prstGeom>
          <a:gradFill>
            <a:gsLst>
              <a:gs pos="0">
                <a:srgbClr val="00B050"/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OSM 2D</a:t>
            </a:r>
            <a:endParaRPr lang="de-DE" sz="4400" dirty="0"/>
          </a:p>
        </p:txBody>
      </p:sp>
      <p:sp>
        <p:nvSpPr>
          <p:cNvPr id="22" name="Oval 21"/>
          <p:cNvSpPr/>
          <p:nvPr/>
        </p:nvSpPr>
        <p:spPr>
          <a:xfrm>
            <a:off x="5364088" y="2132856"/>
            <a:ext cx="3384376" cy="2016224"/>
          </a:xfrm>
          <a:prstGeom prst="ellips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/>
              <a:t>Blender</a:t>
            </a:r>
            <a:endParaRPr lang="de-DE" sz="4400" dirty="0"/>
          </a:p>
        </p:txBody>
      </p:sp>
      <p:sp>
        <p:nvSpPr>
          <p:cNvPr id="23" name="Oval 22"/>
          <p:cNvSpPr/>
          <p:nvPr/>
        </p:nvSpPr>
        <p:spPr>
          <a:xfrm>
            <a:off x="2472383" y="4509120"/>
            <a:ext cx="4176464" cy="201622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smtClean="0"/>
              <a:t>Geocoaching</a:t>
            </a:r>
            <a:endParaRPr lang="de-DE" sz="4000" dirty="0"/>
          </a:p>
        </p:txBody>
      </p:sp>
      <p:sp>
        <p:nvSpPr>
          <p:cNvPr id="5" name="Oval 4"/>
          <p:cNvSpPr/>
          <p:nvPr/>
        </p:nvSpPr>
        <p:spPr>
          <a:xfrm>
            <a:off x="683568" y="2132856"/>
            <a:ext cx="5544616" cy="3096344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 smtClean="0">
                <a:solidFill>
                  <a:srgbClr val="FF0000"/>
                </a:solidFill>
              </a:rPr>
              <a:t> </a:t>
            </a:r>
            <a:r>
              <a:rPr lang="de-DE" sz="4400" dirty="0" err="1" smtClean="0">
                <a:solidFill>
                  <a:srgbClr val="FF0000"/>
                </a:solidFill>
              </a:rPr>
              <a:t>full</a:t>
            </a:r>
            <a:r>
              <a:rPr lang="de-DE" sz="4400" dirty="0" smtClean="0">
                <a:solidFill>
                  <a:srgbClr val="FF0000"/>
                </a:solidFill>
              </a:rPr>
              <a:t> 3D </a:t>
            </a:r>
            <a:r>
              <a:rPr lang="de-DE" sz="4400" dirty="0" err="1" smtClean="0">
                <a:solidFill>
                  <a:srgbClr val="FF0000"/>
                </a:solidFill>
              </a:rPr>
              <a:t>models</a:t>
            </a:r>
            <a:endParaRPr lang="de-DE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42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945"/>
            <a:ext cx="9144000" cy="1143000"/>
          </a:xfrm>
        </p:spPr>
        <p:txBody>
          <a:bodyPr>
            <a:norm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Full</a:t>
            </a:r>
            <a:r>
              <a:rPr lang="de-DE" dirty="0" smtClean="0"/>
              <a:t>“ </a:t>
            </a:r>
            <a:r>
              <a:rPr lang="de-DE" dirty="0" err="1" smtClean="0"/>
              <a:t>approach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sz="2000" dirty="0" err="1" smtClean="0"/>
              <a:t>more</a:t>
            </a:r>
            <a:r>
              <a:rPr lang="de-DE" sz="2000" dirty="0" smtClean="0"/>
              <a:t> </a:t>
            </a:r>
            <a:r>
              <a:rPr lang="de-DE" sz="2000" dirty="0" err="1" smtClean="0"/>
              <a:t>details</a:t>
            </a:r>
            <a:r>
              <a:rPr lang="de-DE" sz="2000" dirty="0" smtClean="0"/>
              <a:t> &amp; </a:t>
            </a:r>
            <a:r>
              <a:rPr lang="de-DE" sz="2000" dirty="0" err="1" smtClean="0"/>
              <a:t>indoor</a:t>
            </a:r>
            <a:r>
              <a:rPr lang="de-DE" sz="2000" dirty="0" smtClean="0"/>
              <a:t> </a:t>
            </a:r>
            <a:r>
              <a:rPr lang="de-DE" sz="2000" dirty="0" err="1" smtClean="0"/>
              <a:t>structures</a:t>
            </a:r>
            <a:r>
              <a:rPr lang="de-DE" sz="2000" dirty="0" smtClean="0"/>
              <a:t> </a:t>
            </a:r>
            <a:r>
              <a:rPr lang="de-DE" sz="2000" dirty="0" err="1" smtClean="0"/>
              <a:t>possible</a:t>
            </a:r>
            <a:endParaRPr lang="de-DE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1" b="6641"/>
          <a:stretch/>
        </p:blipFill>
        <p:spPr>
          <a:xfrm>
            <a:off x="179512" y="1556792"/>
            <a:ext cx="1870348" cy="12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1" b="6030"/>
          <a:stretch/>
        </p:blipFill>
        <p:spPr>
          <a:xfrm>
            <a:off x="179512" y="3429001"/>
            <a:ext cx="1870348" cy="12474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5" b="6525"/>
          <a:stretch/>
        </p:blipFill>
        <p:spPr>
          <a:xfrm>
            <a:off x="179512" y="5365743"/>
            <a:ext cx="1870348" cy="124758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1" b="6176"/>
          <a:stretch/>
        </p:blipFill>
        <p:spPr>
          <a:xfrm>
            <a:off x="2138368" y="1556792"/>
            <a:ext cx="1870348" cy="1245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" b="7160"/>
          <a:stretch/>
        </p:blipFill>
        <p:spPr>
          <a:xfrm>
            <a:off x="2138368" y="3429000"/>
            <a:ext cx="1870348" cy="12474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40" b="6171"/>
          <a:stretch/>
        </p:blipFill>
        <p:spPr>
          <a:xfrm>
            <a:off x="2138368" y="5365743"/>
            <a:ext cx="1870348" cy="12475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9" t="4934" r="4184" b="6057"/>
          <a:stretch/>
        </p:blipFill>
        <p:spPr>
          <a:xfrm>
            <a:off x="4197600" y="3013432"/>
            <a:ext cx="4838400" cy="365592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16800" y="1811339"/>
            <a:ext cx="7920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err="1" smtClean="0">
                <a:solidFill>
                  <a:srgbClr val="C00000"/>
                </a:solidFill>
              </a:rPr>
              <a:t>Rooms</a:t>
            </a:r>
            <a:r>
              <a:rPr lang="de-DE" sz="1050" b="1" dirty="0" smtClean="0">
                <a:solidFill>
                  <a:srgbClr val="C00000"/>
                </a:solidFill>
              </a:rPr>
              <a:t> </a:t>
            </a:r>
            <a:br>
              <a:rPr lang="de-DE" sz="1050" b="1" dirty="0" smtClean="0">
                <a:solidFill>
                  <a:srgbClr val="C00000"/>
                </a:solidFill>
              </a:rPr>
            </a:br>
            <a:r>
              <a:rPr lang="de-DE" sz="1050" b="1" dirty="0" err="1" smtClean="0">
                <a:solidFill>
                  <a:srgbClr val="C00000"/>
                </a:solidFill>
              </a:rPr>
              <a:t>as</a:t>
            </a:r>
            <a:r>
              <a:rPr lang="de-DE" sz="1050" b="1" dirty="0" smtClean="0">
                <a:solidFill>
                  <a:srgbClr val="C00000"/>
                </a:solidFill>
              </a:rPr>
              <a:t> </a:t>
            </a:r>
            <a:r>
              <a:rPr lang="de-DE" sz="1050" b="1" dirty="0" err="1" smtClean="0">
                <a:solidFill>
                  <a:srgbClr val="C00000"/>
                </a:solidFill>
              </a:rPr>
              <a:t>relation</a:t>
            </a:r>
            <a:r>
              <a:rPr lang="de-DE" sz="1050" b="1" dirty="0" smtClean="0">
                <a:solidFill>
                  <a:srgbClr val="C00000"/>
                </a:solidFill>
              </a:rPr>
              <a:t> </a:t>
            </a:r>
            <a:br>
              <a:rPr lang="de-DE" sz="1050" b="1" dirty="0" smtClean="0">
                <a:solidFill>
                  <a:srgbClr val="C00000"/>
                </a:solidFill>
              </a:rPr>
            </a:br>
            <a:r>
              <a:rPr lang="de-DE" sz="1050" b="1" dirty="0" err="1" smtClean="0">
                <a:solidFill>
                  <a:srgbClr val="C00000"/>
                </a:solidFill>
              </a:rPr>
              <a:t>with</a:t>
            </a:r>
            <a:r>
              <a:rPr lang="de-DE" sz="1050" b="1" dirty="0" smtClean="0">
                <a:solidFill>
                  <a:srgbClr val="C00000"/>
                </a:solidFill>
              </a:rPr>
              <a:t> </a:t>
            </a:r>
            <a:r>
              <a:rPr lang="de-DE" sz="1050" b="1" dirty="0" err="1" smtClean="0">
                <a:solidFill>
                  <a:srgbClr val="C00000"/>
                </a:solidFill>
              </a:rPr>
              <a:t>name</a:t>
            </a:r>
            <a:endParaRPr lang="de-DE" sz="1050" b="1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</p:cNvCxnSpPr>
          <p:nvPr/>
        </p:nvCxnSpPr>
        <p:spPr>
          <a:xfrm flipH="1">
            <a:off x="6184752" y="2388420"/>
            <a:ext cx="828092" cy="107910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23528" y="1268760"/>
            <a:ext cx="15823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rgbClr val="0000FF"/>
                </a:solidFill>
              </a:rPr>
              <a:t>b</a:t>
            </a:r>
            <a:r>
              <a:rPr lang="de-DE" sz="1000" dirty="0" err="1" smtClean="0">
                <a:solidFill>
                  <a:srgbClr val="0000FF"/>
                </a:solidFill>
              </a:rPr>
              <a:t>uilding</a:t>
            </a:r>
            <a:r>
              <a:rPr lang="de-DE" sz="1000" dirty="0" smtClean="0">
                <a:solidFill>
                  <a:srgbClr val="0000FF"/>
                </a:solidFill>
              </a:rPr>
              <a:t>=</a:t>
            </a:r>
            <a:r>
              <a:rPr lang="de-DE" sz="1000" dirty="0" err="1" smtClean="0">
                <a:solidFill>
                  <a:srgbClr val="0000FF"/>
                </a:solidFill>
              </a:rPr>
              <a:t>yes</a:t>
            </a:r>
            <a:endParaRPr lang="de-DE" sz="1000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2780928"/>
            <a:ext cx="158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rgbClr val="0000FF"/>
                </a:solidFill>
              </a:rPr>
              <a:t>w</a:t>
            </a:r>
            <a:r>
              <a:rPr lang="de-DE" sz="1000" dirty="0" smtClean="0">
                <a:solidFill>
                  <a:srgbClr val="0000FF"/>
                </a:solidFill>
              </a:rPr>
              <a:t>all=</a:t>
            </a:r>
            <a:r>
              <a:rPr lang="de-DE" sz="1000" dirty="0" err="1" smtClean="0">
                <a:solidFill>
                  <a:srgbClr val="0000FF"/>
                </a:solidFill>
              </a:rPr>
              <a:t>yes</a:t>
            </a:r>
            <a:endParaRPr lang="de-DE" sz="1000" dirty="0" smtClean="0">
              <a:solidFill>
                <a:srgbClr val="0000FF"/>
              </a:solidFill>
            </a:endParaRPr>
          </a:p>
          <a:p>
            <a:r>
              <a:rPr lang="de-DE" sz="1000" dirty="0" err="1">
                <a:solidFill>
                  <a:srgbClr val="0000FF"/>
                </a:solidFill>
              </a:rPr>
              <a:t>h</a:t>
            </a:r>
            <a:r>
              <a:rPr lang="de-DE" sz="1000" dirty="0" err="1" smtClean="0">
                <a:solidFill>
                  <a:srgbClr val="0000FF"/>
                </a:solidFill>
              </a:rPr>
              <a:t>eight</a:t>
            </a:r>
            <a:r>
              <a:rPr lang="de-DE" sz="10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000" dirty="0" err="1">
                <a:solidFill>
                  <a:srgbClr val="0000FF"/>
                </a:solidFill>
              </a:rPr>
              <a:t>w</a:t>
            </a:r>
            <a:r>
              <a:rPr lang="de-DE" sz="1000" dirty="0" err="1" smtClean="0">
                <a:solidFill>
                  <a:srgbClr val="0000FF"/>
                </a:solidFill>
              </a:rPr>
              <a:t>idth</a:t>
            </a:r>
            <a:r>
              <a:rPr lang="de-DE" sz="10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000" dirty="0" smtClean="0">
                <a:solidFill>
                  <a:srgbClr val="0000FF"/>
                </a:solidFill>
              </a:rPr>
              <a:t>Level=*</a:t>
            </a:r>
            <a:endParaRPr lang="de-DE" sz="1000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737338"/>
            <a:ext cx="158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srgbClr val="0000FF"/>
                </a:solidFill>
              </a:rPr>
              <a:t>wall=</a:t>
            </a:r>
            <a:r>
              <a:rPr lang="de-DE" sz="1000" dirty="0" err="1" smtClean="0">
                <a:solidFill>
                  <a:srgbClr val="0000FF"/>
                </a:solidFill>
              </a:rPr>
              <a:t>indoor</a:t>
            </a:r>
            <a:endParaRPr lang="de-DE" sz="1000" dirty="0" smtClean="0">
              <a:solidFill>
                <a:srgbClr val="0000FF"/>
              </a:solidFill>
            </a:endParaRPr>
          </a:p>
          <a:p>
            <a:r>
              <a:rPr lang="de-DE" sz="1000" dirty="0" err="1">
                <a:solidFill>
                  <a:srgbClr val="0000FF"/>
                </a:solidFill>
              </a:rPr>
              <a:t>h</a:t>
            </a:r>
            <a:r>
              <a:rPr lang="de-DE" sz="1000" dirty="0" err="1" smtClean="0">
                <a:solidFill>
                  <a:srgbClr val="0000FF"/>
                </a:solidFill>
              </a:rPr>
              <a:t>eight</a:t>
            </a:r>
            <a:r>
              <a:rPr lang="de-DE" sz="10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000" dirty="0" err="1">
                <a:solidFill>
                  <a:srgbClr val="0000FF"/>
                </a:solidFill>
              </a:rPr>
              <a:t>w</a:t>
            </a:r>
            <a:r>
              <a:rPr lang="de-DE" sz="1000" dirty="0" err="1" smtClean="0">
                <a:solidFill>
                  <a:srgbClr val="0000FF"/>
                </a:solidFill>
              </a:rPr>
              <a:t>idth</a:t>
            </a:r>
            <a:r>
              <a:rPr lang="de-DE" sz="10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000" dirty="0" smtClean="0">
                <a:solidFill>
                  <a:srgbClr val="0000FF"/>
                </a:solidFill>
              </a:rPr>
              <a:t>Level=*</a:t>
            </a:r>
            <a:endParaRPr lang="de-DE" sz="1000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2384" y="1268760"/>
            <a:ext cx="1582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rgbClr val="0000FF"/>
                </a:solidFill>
              </a:rPr>
              <a:t>r</a:t>
            </a:r>
            <a:r>
              <a:rPr lang="de-DE" sz="1000" dirty="0" err="1" smtClean="0">
                <a:solidFill>
                  <a:srgbClr val="0000FF"/>
                </a:solidFill>
              </a:rPr>
              <a:t>oom</a:t>
            </a:r>
            <a:r>
              <a:rPr lang="de-DE" sz="1000" dirty="0" smtClean="0">
                <a:solidFill>
                  <a:srgbClr val="0000FF"/>
                </a:solidFill>
              </a:rPr>
              <a:t>=* (via </a:t>
            </a:r>
            <a:r>
              <a:rPr lang="de-DE" sz="1000" dirty="0" err="1" smtClean="0">
                <a:solidFill>
                  <a:srgbClr val="0000FF"/>
                </a:solidFill>
              </a:rPr>
              <a:t>relation</a:t>
            </a:r>
            <a:r>
              <a:rPr lang="de-DE" sz="1000" dirty="0" smtClean="0">
                <a:solidFill>
                  <a:srgbClr val="0000FF"/>
                </a:solidFill>
              </a:rPr>
              <a:t>)</a:t>
            </a:r>
          </a:p>
          <a:p>
            <a:r>
              <a:rPr lang="de-DE" sz="1000" dirty="0" err="1">
                <a:solidFill>
                  <a:srgbClr val="0000FF"/>
                </a:solidFill>
              </a:rPr>
              <a:t>n</a:t>
            </a:r>
            <a:r>
              <a:rPr lang="de-DE" sz="1000" dirty="0" err="1" smtClean="0">
                <a:solidFill>
                  <a:srgbClr val="0000FF"/>
                </a:solidFill>
              </a:rPr>
              <a:t>ame</a:t>
            </a:r>
            <a:r>
              <a:rPr lang="de-DE" sz="1000" dirty="0" smtClean="0">
                <a:solidFill>
                  <a:srgbClr val="0000FF"/>
                </a:solidFill>
              </a:rPr>
              <a:t>=*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3756" y="4657857"/>
            <a:ext cx="158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 smtClean="0">
                <a:solidFill>
                  <a:srgbClr val="0000FF"/>
                </a:solidFill>
              </a:rPr>
              <a:t>window</a:t>
            </a:r>
            <a:r>
              <a:rPr lang="de-DE" sz="1000" dirty="0" smtClean="0">
                <a:solidFill>
                  <a:srgbClr val="0000FF"/>
                </a:solidFill>
              </a:rPr>
              <a:t>=</a:t>
            </a:r>
            <a:r>
              <a:rPr lang="de-DE" sz="1000" dirty="0" err="1" smtClean="0">
                <a:solidFill>
                  <a:srgbClr val="0000FF"/>
                </a:solidFill>
              </a:rPr>
              <a:t>yes</a:t>
            </a:r>
            <a:endParaRPr lang="de-DE" sz="1000" dirty="0" smtClean="0">
              <a:solidFill>
                <a:srgbClr val="0000FF"/>
              </a:solidFill>
            </a:endParaRPr>
          </a:p>
          <a:p>
            <a:r>
              <a:rPr lang="de-DE" sz="1000" dirty="0" err="1">
                <a:solidFill>
                  <a:srgbClr val="0000FF"/>
                </a:solidFill>
              </a:rPr>
              <a:t>h</a:t>
            </a:r>
            <a:r>
              <a:rPr lang="de-DE" sz="1000" dirty="0" err="1" smtClean="0">
                <a:solidFill>
                  <a:srgbClr val="0000FF"/>
                </a:solidFill>
              </a:rPr>
              <a:t>eight</a:t>
            </a:r>
            <a:r>
              <a:rPr lang="de-DE" sz="10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000" dirty="0" err="1">
                <a:solidFill>
                  <a:srgbClr val="0000FF"/>
                </a:solidFill>
              </a:rPr>
              <a:t>w</a:t>
            </a:r>
            <a:r>
              <a:rPr lang="de-DE" sz="1000" dirty="0" err="1" smtClean="0">
                <a:solidFill>
                  <a:srgbClr val="0000FF"/>
                </a:solidFill>
              </a:rPr>
              <a:t>idth</a:t>
            </a:r>
            <a:r>
              <a:rPr lang="de-DE" sz="10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000" dirty="0" smtClean="0">
                <a:solidFill>
                  <a:srgbClr val="0000FF"/>
                </a:solidFill>
              </a:rPr>
              <a:t>type=*</a:t>
            </a:r>
            <a:endParaRPr lang="de-DE" sz="10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67744" y="2780928"/>
            <a:ext cx="15823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err="1">
                <a:solidFill>
                  <a:srgbClr val="0000FF"/>
                </a:solidFill>
              </a:rPr>
              <a:t>d</a:t>
            </a:r>
            <a:r>
              <a:rPr lang="de-DE" sz="1000" dirty="0" err="1" smtClean="0">
                <a:solidFill>
                  <a:srgbClr val="0000FF"/>
                </a:solidFill>
              </a:rPr>
              <a:t>oor</a:t>
            </a:r>
            <a:r>
              <a:rPr lang="de-DE" sz="1000" dirty="0" smtClean="0">
                <a:solidFill>
                  <a:srgbClr val="0000FF"/>
                </a:solidFill>
              </a:rPr>
              <a:t>=</a:t>
            </a:r>
            <a:r>
              <a:rPr lang="de-DE" sz="1000" dirty="0" err="1" smtClean="0">
                <a:solidFill>
                  <a:srgbClr val="0000FF"/>
                </a:solidFill>
              </a:rPr>
              <a:t>yes</a:t>
            </a:r>
            <a:endParaRPr lang="de-DE" sz="1000" dirty="0" smtClean="0">
              <a:solidFill>
                <a:srgbClr val="0000FF"/>
              </a:solidFill>
            </a:endParaRPr>
          </a:p>
          <a:p>
            <a:r>
              <a:rPr lang="de-DE" sz="1000" dirty="0" err="1">
                <a:solidFill>
                  <a:srgbClr val="0000FF"/>
                </a:solidFill>
              </a:rPr>
              <a:t>h</a:t>
            </a:r>
            <a:r>
              <a:rPr lang="de-DE" sz="1000" dirty="0" err="1" smtClean="0">
                <a:solidFill>
                  <a:srgbClr val="0000FF"/>
                </a:solidFill>
              </a:rPr>
              <a:t>eight</a:t>
            </a:r>
            <a:r>
              <a:rPr lang="de-DE" sz="10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000" dirty="0" err="1">
                <a:solidFill>
                  <a:srgbClr val="0000FF"/>
                </a:solidFill>
              </a:rPr>
              <a:t>w</a:t>
            </a:r>
            <a:r>
              <a:rPr lang="de-DE" sz="1000" dirty="0" err="1" smtClean="0">
                <a:solidFill>
                  <a:srgbClr val="0000FF"/>
                </a:solidFill>
              </a:rPr>
              <a:t>idth</a:t>
            </a:r>
            <a:r>
              <a:rPr lang="de-DE" sz="1000" dirty="0" smtClean="0">
                <a:solidFill>
                  <a:srgbClr val="0000FF"/>
                </a:solidFill>
              </a:rPr>
              <a:t>=*</a:t>
            </a:r>
          </a:p>
          <a:p>
            <a:r>
              <a:rPr lang="de-DE" sz="1000" dirty="0" smtClean="0">
                <a:solidFill>
                  <a:srgbClr val="0000FF"/>
                </a:solidFill>
              </a:rPr>
              <a:t>type=*</a:t>
            </a:r>
            <a:endParaRPr lang="de-DE" sz="1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07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3D Elements</a:t>
            </a:r>
            <a:endParaRPr lang="de-DE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Wall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err="1" smtClean="0"/>
              <a:t>Opening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err="1" smtClean="0"/>
              <a:t>Slab</a:t>
            </a:r>
            <a:endParaRPr lang="de-DE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 smtClean="0"/>
              <a:t>Tube </a:t>
            </a:r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Surface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</a:rPr>
              <a:t>generated by a polyline sweeping along a space 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curve)</a:t>
            </a:r>
            <a:endParaRPr lang="de-DE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1800" dirty="0" err="1" smtClean="0"/>
              <a:t>Stairs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err="1" smtClean="0"/>
              <a:t>Column</a:t>
            </a:r>
            <a:r>
              <a:rPr lang="de-DE" sz="1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err="1" smtClean="0"/>
              <a:t>Slab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smtClean="0"/>
              <a:t>Roof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dirty="0" err="1" smtClean="0"/>
              <a:t>Parametric</a:t>
            </a:r>
            <a:r>
              <a:rPr lang="de-DE" sz="1800" dirty="0" smtClean="0"/>
              <a:t> </a:t>
            </a:r>
            <a:r>
              <a:rPr lang="de-DE" sz="1800" dirty="0" err="1" smtClean="0"/>
              <a:t>objects</a:t>
            </a: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dirty="0" err="1" smtClean="0"/>
              <a:t>Parametric</a:t>
            </a:r>
            <a:r>
              <a:rPr lang="de-DE" sz="1800" dirty="0" smtClean="0"/>
              <a:t> </a:t>
            </a:r>
            <a:r>
              <a:rPr lang="de-DE" sz="1800" dirty="0" err="1" smtClean="0"/>
              <a:t>objects</a:t>
            </a:r>
            <a:r>
              <a:rPr lang="de-DE" sz="1800" dirty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time </a:t>
            </a:r>
            <a:r>
              <a:rPr lang="de-DE" sz="1800" dirty="0" err="1" smtClean="0"/>
              <a:t>conditions</a:t>
            </a:r>
            <a:endParaRPr lang="de-DE" sz="1800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1237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en-US" dirty="0" smtClean="0"/>
              <a:t>Basic 3D elements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1. Wall basic tagging</a:t>
            </a:r>
            <a:endParaRPr lang="en-US" sz="1600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de-DE" b="1" dirty="0"/>
          </a:p>
          <a:p>
            <a:pPr lvl="2"/>
            <a:r>
              <a:rPr lang="de-DE" sz="1400" dirty="0" err="1" smtClean="0">
                <a:hlinkClick r:id="rId2" action="ppaction://hlinkfile" tooltip="Key:barrier"/>
              </a:rPr>
              <a:t>barrier</a:t>
            </a:r>
            <a:r>
              <a:rPr lang="de-DE" sz="1400" dirty="0" smtClean="0"/>
              <a:t>=</a:t>
            </a:r>
            <a:r>
              <a:rPr lang="de-DE" sz="1400" dirty="0" smtClean="0">
                <a:hlinkClick r:id="rId3" action="ppaction://hlinkfile" tooltip="Tag:barrier=wall"/>
              </a:rPr>
              <a:t>wall</a:t>
            </a:r>
            <a:endParaRPr lang="de-DE" sz="1400" dirty="0" smtClean="0"/>
          </a:p>
          <a:p>
            <a:pPr lvl="2"/>
            <a:r>
              <a:rPr lang="de-DE" sz="1400" dirty="0" err="1" smtClean="0"/>
              <a:t>Polyline</a:t>
            </a:r>
            <a:r>
              <a:rPr lang="de-DE" sz="1400" dirty="0" smtClean="0"/>
              <a:t> </a:t>
            </a:r>
            <a:r>
              <a:rPr lang="de-DE" sz="1400" dirty="0" err="1" smtClean="0"/>
              <a:t>defined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coordinates</a:t>
            </a:r>
            <a:r>
              <a:rPr lang="de-DE" sz="1400" dirty="0" smtClean="0"/>
              <a:t> on </a:t>
            </a:r>
            <a:r>
              <a:rPr lang="de-DE" sz="1400" b="1" dirty="0" smtClean="0"/>
              <a:t>n</a:t>
            </a:r>
            <a:r>
              <a:rPr lang="de-DE" sz="1400" dirty="0" smtClean="0"/>
              <a:t> </a:t>
            </a:r>
            <a:r>
              <a:rPr lang="de-DE" sz="1400" dirty="0" err="1" smtClean="0"/>
              <a:t>elements</a:t>
            </a:r>
            <a:r>
              <a:rPr lang="de-DE" sz="1400" dirty="0" smtClean="0"/>
              <a:t> ( </a:t>
            </a:r>
            <a:r>
              <a:rPr lang="de-DE" sz="1400" dirty="0" err="1" smtClean="0"/>
              <a:t>Typical</a:t>
            </a:r>
            <a:r>
              <a:rPr lang="de-DE" sz="1400" dirty="0" smtClean="0"/>
              <a:t> OSM </a:t>
            </a:r>
            <a:r>
              <a:rPr lang="de-DE" sz="1400" dirty="0"/>
              <a:t>2D </a:t>
            </a:r>
            <a:r>
              <a:rPr lang="de-DE" sz="1400" dirty="0" err="1" smtClean="0"/>
              <a:t>view</a:t>
            </a:r>
            <a:r>
              <a:rPr lang="de-DE" sz="1400" dirty="0" smtClean="0"/>
              <a:t>) </a:t>
            </a:r>
          </a:p>
          <a:p>
            <a:pPr lvl="3"/>
            <a:r>
              <a:rPr lang="de-DE" sz="1400" b="1" dirty="0" smtClean="0"/>
              <a:t>P1</a:t>
            </a:r>
            <a:r>
              <a:rPr lang="de-DE" sz="1400" dirty="0" smtClean="0"/>
              <a:t> (x1, y1, z1), </a:t>
            </a:r>
          </a:p>
          <a:p>
            <a:pPr lvl="3"/>
            <a:r>
              <a:rPr lang="de-DE" sz="1400" b="1" dirty="0" smtClean="0"/>
              <a:t>P2</a:t>
            </a:r>
            <a:r>
              <a:rPr lang="de-DE" sz="1400" dirty="0" smtClean="0"/>
              <a:t> </a:t>
            </a:r>
            <a:r>
              <a:rPr lang="de-DE" sz="1400" dirty="0"/>
              <a:t>(x2, y2, z2), </a:t>
            </a:r>
            <a:endParaRPr lang="de-DE" sz="1400" dirty="0" smtClean="0"/>
          </a:p>
          <a:p>
            <a:pPr lvl="3"/>
            <a:r>
              <a:rPr lang="de-DE" sz="1400" dirty="0" smtClean="0"/>
              <a:t>… </a:t>
            </a:r>
            <a:r>
              <a:rPr lang="de-DE" sz="1400" b="1" dirty="0" err="1" smtClean="0"/>
              <a:t>Pn</a:t>
            </a:r>
            <a:r>
              <a:rPr lang="de-DE" sz="1400" b="1" dirty="0" smtClean="0"/>
              <a:t> </a:t>
            </a:r>
            <a:endParaRPr lang="de-DE" sz="1400" b="1" dirty="0"/>
          </a:p>
          <a:p>
            <a:pPr lvl="2"/>
            <a:r>
              <a:rPr lang="de-DE" sz="1400" dirty="0" smtClean="0"/>
              <a:t>Width </a:t>
            </a:r>
            <a:r>
              <a:rPr lang="de-DE" sz="1400" b="1" dirty="0" smtClean="0"/>
              <a:t>B</a:t>
            </a:r>
            <a:r>
              <a:rPr lang="de-DE" sz="1400" dirty="0"/>
              <a:t>, </a:t>
            </a:r>
            <a:r>
              <a:rPr lang="de-DE" sz="1400" dirty="0" err="1">
                <a:hlinkClick r:id="rId4" action="ppaction://hlinkfile" tooltip="Key:width"/>
              </a:rPr>
              <a:t>width</a:t>
            </a:r>
            <a:r>
              <a:rPr lang="de-DE" sz="1400" dirty="0"/>
              <a:t>=*</a:t>
            </a:r>
          </a:p>
          <a:p>
            <a:pPr lvl="2"/>
            <a:r>
              <a:rPr lang="de-DE" sz="1400" dirty="0" smtClean="0"/>
              <a:t>Height </a:t>
            </a:r>
            <a:r>
              <a:rPr lang="de-DE" sz="1400" b="1" dirty="0" smtClean="0"/>
              <a:t>H</a:t>
            </a:r>
            <a:r>
              <a:rPr lang="de-DE" sz="1400" dirty="0"/>
              <a:t>, </a:t>
            </a:r>
            <a:r>
              <a:rPr lang="de-DE" sz="1400" dirty="0" err="1">
                <a:hlinkClick r:id="rId5" action="ppaction://hlinkfile" tooltip="Key:height"/>
              </a:rPr>
              <a:t>height</a:t>
            </a:r>
            <a:r>
              <a:rPr lang="de-DE" sz="1400" dirty="0"/>
              <a:t>=*</a:t>
            </a:r>
          </a:p>
          <a:p>
            <a:pPr lvl="2"/>
            <a:r>
              <a:rPr lang="de-DE" sz="1400" dirty="0" smtClean="0"/>
              <a:t>Height </a:t>
            </a:r>
            <a:r>
              <a:rPr lang="de-DE" sz="1400" dirty="0" err="1" smtClean="0"/>
              <a:t>over</a:t>
            </a:r>
            <a:r>
              <a:rPr lang="de-DE" sz="1400" dirty="0" smtClean="0"/>
              <a:t> </a:t>
            </a:r>
            <a:r>
              <a:rPr lang="de-DE" sz="1400" dirty="0" err="1" smtClean="0"/>
              <a:t>terrain</a:t>
            </a:r>
            <a:r>
              <a:rPr lang="de-DE" sz="1400" dirty="0" smtClean="0"/>
              <a:t>, </a:t>
            </a:r>
            <a:r>
              <a:rPr lang="de-DE" sz="1400" dirty="0" smtClean="0">
                <a:hlinkClick r:id="rId5" action="ppaction://hlinkfile" tooltip="Key:height"/>
              </a:rPr>
              <a:t>min </a:t>
            </a:r>
            <a:r>
              <a:rPr lang="de-DE" sz="1400" dirty="0" err="1" smtClean="0">
                <a:hlinkClick r:id="rId5" action="ppaction://hlinkfile" tooltip="Key:height"/>
              </a:rPr>
              <a:t>height</a:t>
            </a:r>
            <a:r>
              <a:rPr lang="de-DE" sz="1400" dirty="0" smtClean="0">
                <a:hlinkClick r:id="rId5" action="ppaction://hlinkfile" tooltip="Key:height"/>
              </a:rPr>
              <a:t> </a:t>
            </a:r>
            <a:r>
              <a:rPr lang="de-DE" sz="1400" dirty="0" smtClean="0"/>
              <a:t>=*</a:t>
            </a:r>
            <a:endParaRPr lang="de-DE" sz="1400" dirty="0">
              <a:solidFill>
                <a:schemeClr val="bg1">
                  <a:lumMod val="85000"/>
                </a:schemeClr>
              </a:solidFill>
            </a:endParaRPr>
          </a:p>
          <a:p>
            <a:pPr lvl="2"/>
            <a:r>
              <a:rPr lang="de-DE" sz="1400" dirty="0" err="1" smtClean="0"/>
              <a:t>Surfaces</a:t>
            </a:r>
            <a:r>
              <a:rPr lang="de-DE" sz="1400" dirty="0" smtClean="0"/>
              <a:t>:			</a:t>
            </a:r>
            <a:r>
              <a:rPr lang="de-DE" sz="1400" dirty="0" err="1" smtClean="0">
                <a:hlinkClick r:id="rId6" action="ppaction://hlinkfile" tooltip="Key:surface"/>
              </a:rPr>
              <a:t>surface</a:t>
            </a:r>
            <a:r>
              <a:rPr lang="de-DE" sz="1400" dirty="0"/>
              <a:t>=* </a:t>
            </a:r>
            <a:r>
              <a:rPr lang="de-DE" sz="1400" dirty="0" smtClean="0"/>
              <a:t> </a:t>
            </a:r>
            <a:r>
              <a:rPr lang="de-DE" sz="1400" dirty="0" err="1" smtClean="0"/>
              <a:t>the</a:t>
            </a:r>
            <a:r>
              <a:rPr lang="de-DE" sz="1400" dirty="0" smtClean="0"/>
              <a:t> same </a:t>
            </a:r>
            <a:r>
              <a:rPr lang="de-DE" sz="1400" dirty="0" err="1" smtClean="0"/>
              <a:t>for</a:t>
            </a:r>
            <a:r>
              <a:rPr lang="de-DE" sz="1400" dirty="0" smtClean="0"/>
              <a:t> all </a:t>
            </a:r>
            <a:r>
              <a:rPr lang="de-DE" sz="1400" dirty="0" err="1" smtClean="0"/>
              <a:t>sides</a:t>
            </a:r>
            <a:r>
              <a:rPr lang="de-DE" sz="1400" dirty="0" smtClean="0"/>
              <a:t>:</a:t>
            </a:r>
            <a:br>
              <a:rPr lang="de-DE" sz="1400" dirty="0" smtClean="0"/>
            </a:br>
            <a:r>
              <a:rPr lang="de-DE" sz="1400" dirty="0" smtClean="0"/>
              <a:t>- Front			</a:t>
            </a:r>
            <a:r>
              <a:rPr lang="de-DE" sz="1400" dirty="0" err="1" smtClean="0">
                <a:solidFill>
                  <a:srgbClr val="00C400"/>
                </a:solidFill>
                <a:hlinkClick r:id="rId6" action="ppaction://hlinkfile" tooltip="Key:surface"/>
              </a:rPr>
              <a:t>surface</a:t>
            </a:r>
            <a:r>
              <a:rPr lang="de-DE" sz="1400" dirty="0" err="1" smtClean="0">
                <a:solidFill>
                  <a:srgbClr val="00C400"/>
                </a:solidFill>
              </a:rPr>
              <a:t>:front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- Back		 	</a:t>
            </a:r>
            <a:r>
              <a:rPr lang="de-DE" sz="1400" dirty="0" err="1" smtClean="0">
                <a:solidFill>
                  <a:srgbClr val="00C400"/>
                </a:solidFill>
                <a:hlinkClick r:id="rId6" action="ppaction://hlinkfile" tooltip="Key:surface"/>
              </a:rPr>
              <a:t>surface</a:t>
            </a:r>
            <a:r>
              <a:rPr lang="de-DE" sz="1400" dirty="0" err="1" smtClean="0">
                <a:solidFill>
                  <a:srgbClr val="00C400"/>
                </a:solidFill>
              </a:rPr>
              <a:t>:back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- Top 		 	</a:t>
            </a:r>
            <a:r>
              <a:rPr lang="de-DE" sz="1400" dirty="0" err="1" smtClean="0">
                <a:solidFill>
                  <a:srgbClr val="00C400"/>
                </a:solidFill>
                <a:hlinkClick r:id="rId6" action="ppaction://hlinkfile" tooltip="Key:surface"/>
              </a:rPr>
              <a:t>surface</a:t>
            </a:r>
            <a:r>
              <a:rPr lang="de-DE" sz="1400" dirty="0" err="1" smtClean="0">
                <a:solidFill>
                  <a:srgbClr val="00C400"/>
                </a:solidFill>
              </a:rPr>
              <a:t>:top</a:t>
            </a:r>
            <a:r>
              <a:rPr lang="de-DE" sz="1400" dirty="0" smtClean="0"/>
              <a:t/>
            </a:r>
            <a:br>
              <a:rPr lang="de-DE" sz="1400" dirty="0" smtClean="0"/>
            </a:br>
            <a:r>
              <a:rPr lang="de-DE" sz="1400" dirty="0" smtClean="0"/>
              <a:t>- </a:t>
            </a:r>
            <a:r>
              <a:rPr lang="de-DE" sz="1400" dirty="0" err="1" smtClean="0"/>
              <a:t>Bottom</a:t>
            </a:r>
            <a:r>
              <a:rPr lang="de-DE" sz="1400" dirty="0" smtClean="0"/>
              <a:t> 			</a:t>
            </a:r>
            <a:r>
              <a:rPr lang="de-DE" sz="1400" dirty="0" err="1" smtClean="0">
                <a:solidFill>
                  <a:srgbClr val="00C400"/>
                </a:solidFill>
                <a:hlinkClick r:id="rId6" action="ppaction://hlinkfile" tooltip="Key:surface"/>
              </a:rPr>
              <a:t>surface</a:t>
            </a:r>
            <a:r>
              <a:rPr lang="de-DE" sz="1400" dirty="0" err="1" smtClean="0">
                <a:solidFill>
                  <a:srgbClr val="00C400"/>
                </a:solidFill>
              </a:rPr>
              <a:t>:bottom</a:t>
            </a:r>
            <a:endParaRPr lang="en-US" sz="1400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432000" lvl="2" indent="0">
              <a:buNone/>
            </a:pPr>
            <a:r>
              <a:rPr lang="en-US" sz="1300" dirty="0" smtClean="0"/>
              <a:t>Details see: </a:t>
            </a:r>
            <a:r>
              <a:rPr lang="en-US" sz="1300" dirty="0" smtClean="0">
                <a:hlinkClick r:id="rId7"/>
              </a:rPr>
              <a:t>http://wiki.openstreetmap.org/wiki/DE:Wall</a:t>
            </a:r>
            <a:endParaRPr lang="en-US" sz="1300" dirty="0" smtClean="0"/>
          </a:p>
          <a:p>
            <a:endParaRPr lang="fi-FI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7</a:t>
            </a:fld>
            <a:endParaRPr lang="en-US" noProof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8" b="6353"/>
          <a:stretch/>
        </p:blipFill>
        <p:spPr>
          <a:xfrm>
            <a:off x="6808545" y="1683240"/>
            <a:ext cx="2335455" cy="26973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0"/>
          <a:stretch/>
        </p:blipFill>
        <p:spPr>
          <a:xfrm>
            <a:off x="6052010" y="4415772"/>
            <a:ext cx="2904744" cy="20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7909111"/>
              </p:ext>
            </p:extLst>
          </p:nvPr>
        </p:nvGraphicFramePr>
        <p:xfrm>
          <a:off x="334812" y="2564904"/>
          <a:ext cx="8416128" cy="306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5376"/>
                <a:gridCol w="2805376"/>
                <a:gridCol w="2805376"/>
              </a:tblGrid>
              <a:tr h="781816">
                <a:tc>
                  <a:txBody>
                    <a:bodyPr/>
                    <a:lstStyle/>
                    <a:p>
                      <a:r>
                        <a:rPr lang="de-DE" dirty="0" smtClean="0"/>
                        <a:t>, </a:t>
                      </a:r>
                      <a:r>
                        <a:rPr lang="de-DE" dirty="0" err="1" smtClean="0">
                          <a:hlinkClick r:id="rId2" action="ppaction://hlinkfile" tooltip="Key:width:left (Seite nicht vorhanden)"/>
                        </a:rPr>
                        <a:t>width:left</a:t>
                      </a:r>
                      <a:r>
                        <a:rPr lang="de-DE" dirty="0" smtClean="0"/>
                        <a:t> =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&lt;</a:t>
                      </a:r>
                      <a:r>
                        <a:rPr lang="de-DE" dirty="0" err="1" smtClean="0"/>
                        <a:t>value</a:t>
                      </a:r>
                      <a:r>
                        <a:rPr lang="de-DE" dirty="0" smtClean="0"/>
                        <a:t>&gt;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hlinkClick r:id="rId3" action="ppaction://hlinkfile" tooltip="Key:width:middle (Seite nicht vorhanden)"/>
                        </a:rPr>
                        <a:t>width:middle</a:t>
                      </a:r>
                      <a:r>
                        <a:rPr lang="de-DE" dirty="0" smtClean="0"/>
                        <a:t> =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&lt;</a:t>
                      </a:r>
                      <a:r>
                        <a:rPr lang="de-DE" dirty="0" err="1" smtClean="0"/>
                        <a:t>value</a:t>
                      </a:r>
                      <a:r>
                        <a:rPr lang="de-DE" dirty="0" smtClean="0"/>
                        <a:t>&gt;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hlinkClick r:id="rId3" action="ppaction://hlinkfile" tooltip="Key:width:middle (Seite nicht vorhanden)"/>
                        </a:rPr>
                        <a:t>width:</a:t>
                      </a:r>
                      <a:r>
                        <a:rPr lang="de-DE" dirty="0" err="1" smtClean="0">
                          <a:solidFill>
                            <a:srgbClr val="00EB00"/>
                          </a:solidFill>
                        </a:rPr>
                        <a:t>right</a:t>
                      </a:r>
                      <a:r>
                        <a:rPr lang="de-DE" dirty="0" smtClean="0"/>
                        <a:t>=</a:t>
                      </a:r>
                      <a:br>
                        <a:rPr lang="de-DE" dirty="0" smtClean="0"/>
                      </a:br>
                      <a:r>
                        <a:rPr lang="de-DE" dirty="0" smtClean="0"/>
                        <a:t>&lt;</a:t>
                      </a:r>
                      <a:r>
                        <a:rPr lang="de-DE" dirty="0" err="1" smtClean="0"/>
                        <a:t>value</a:t>
                      </a:r>
                      <a:r>
                        <a:rPr lang="de-DE" dirty="0" smtClean="0"/>
                        <a:t>&gt;</a:t>
                      </a:r>
                      <a:endParaRPr lang="de-DE" dirty="0"/>
                    </a:p>
                  </a:txBody>
                  <a:tcPr/>
                </a:tc>
              </a:tr>
              <a:tr h="228782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3D elements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 smtClean="0"/>
              <a:t>Width </a:t>
            </a:r>
            <a:r>
              <a:rPr lang="de-DE" sz="1800" b="1" dirty="0" err="1" smtClean="0"/>
              <a:t>direction</a:t>
            </a:r>
            <a:endParaRPr lang="de-DE" sz="18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1. Wall </a:t>
            </a:r>
            <a:r>
              <a:rPr lang="en-US" sz="1600" dirty="0"/>
              <a:t>basic tagging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17" y="3408136"/>
            <a:ext cx="1957942" cy="21090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" y="3408136"/>
            <a:ext cx="1958058" cy="2109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905" y="3408136"/>
            <a:ext cx="1957942" cy="210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664" y="1496554"/>
            <a:ext cx="3461608" cy="2482784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3D elements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sz="1600" b="1" dirty="0" smtClean="0"/>
              <a:t>Different </a:t>
            </a:r>
            <a:r>
              <a:rPr lang="de-DE" sz="1600" b="1" dirty="0" err="1" smtClean="0"/>
              <a:t>values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start- und end </a:t>
            </a:r>
            <a:r>
              <a:rPr lang="de-DE" sz="1600" b="1" dirty="0" err="1" smtClean="0"/>
              <a:t>parameter</a:t>
            </a:r>
            <a:endParaRPr lang="de-DE" sz="1600" b="1" dirty="0"/>
          </a:p>
          <a:p>
            <a:pPr lvl="3"/>
            <a:endParaRPr lang="de-DE" dirty="0"/>
          </a:p>
          <a:p>
            <a:pPr lvl="2"/>
            <a:r>
              <a:rPr lang="de-DE" dirty="0" smtClean="0"/>
              <a:t>Different </a:t>
            </a:r>
            <a:r>
              <a:rPr lang="de-DE" dirty="0" err="1" smtClean="0"/>
              <a:t>widths</a:t>
            </a:r>
            <a:r>
              <a:rPr lang="de-DE" dirty="0" smtClean="0"/>
              <a:t>:</a:t>
            </a:r>
          </a:p>
          <a:p>
            <a:pPr lvl="3"/>
            <a:r>
              <a:rPr lang="de-DE" b="1" dirty="0" smtClean="0"/>
              <a:t>B</a:t>
            </a:r>
            <a:r>
              <a:rPr lang="de-DE" baseline="-25000" dirty="0" smtClean="0"/>
              <a:t>1</a:t>
            </a:r>
            <a:r>
              <a:rPr lang="de-DE" dirty="0" smtClean="0"/>
              <a:t>, </a:t>
            </a:r>
            <a:r>
              <a:rPr lang="de-DE" dirty="0" err="1" smtClean="0">
                <a:hlinkClick r:id="rId3" action="ppaction://hlinkfile" tooltip="Key:width:left (Seite nicht vorhanden)"/>
              </a:rPr>
              <a:t>width:start:left</a:t>
            </a:r>
            <a:r>
              <a:rPr lang="de-DE" dirty="0"/>
              <a:t> </a:t>
            </a:r>
            <a:r>
              <a:rPr lang="de-DE" dirty="0" smtClean="0"/>
              <a:t> =&lt;</a:t>
            </a:r>
            <a:r>
              <a:rPr lang="de-DE" dirty="0" err="1" smtClean="0"/>
              <a:t>value</a:t>
            </a:r>
            <a:r>
              <a:rPr lang="de-DE" dirty="0" smtClean="0"/>
              <a:t>&gt;</a:t>
            </a:r>
          </a:p>
          <a:p>
            <a:pPr lvl="3"/>
            <a:r>
              <a:rPr lang="de-DE" b="1" dirty="0" smtClean="0"/>
              <a:t>B</a:t>
            </a:r>
            <a:r>
              <a:rPr lang="de-DE" b="1" baseline="-25000" dirty="0" smtClean="0"/>
              <a:t>2</a:t>
            </a:r>
            <a:r>
              <a:rPr lang="de-DE" dirty="0" smtClean="0"/>
              <a:t>, </a:t>
            </a:r>
            <a:r>
              <a:rPr lang="de-DE" dirty="0" err="1" smtClean="0">
                <a:hlinkClick r:id="rId3" action="ppaction://hlinkfile" tooltip="Key:width:left (Seite nicht vorhanden)"/>
              </a:rPr>
              <a:t>width:end:left</a:t>
            </a:r>
            <a:r>
              <a:rPr lang="de-DE" dirty="0" smtClean="0"/>
              <a:t>  =&lt;</a:t>
            </a:r>
            <a:r>
              <a:rPr lang="de-DE" dirty="0" err="1"/>
              <a:t>value</a:t>
            </a:r>
            <a:r>
              <a:rPr lang="de-DE" dirty="0"/>
              <a:t>&gt;</a:t>
            </a:r>
          </a:p>
          <a:p>
            <a:pPr lvl="3"/>
            <a:endParaRPr lang="de-DE" dirty="0"/>
          </a:p>
          <a:p>
            <a:pPr lvl="3"/>
            <a:endParaRPr lang="de-DE" dirty="0" smtClean="0"/>
          </a:p>
          <a:p>
            <a:pPr lvl="3"/>
            <a:endParaRPr lang="de-DE" dirty="0"/>
          </a:p>
          <a:p>
            <a:pPr lvl="3"/>
            <a:endParaRPr lang="de-DE" dirty="0" smtClean="0"/>
          </a:p>
          <a:p>
            <a:pPr lvl="2"/>
            <a:r>
              <a:rPr lang="de-DE" dirty="0" smtClean="0"/>
              <a:t>Different </a:t>
            </a:r>
            <a:r>
              <a:rPr lang="de-DE" dirty="0" err="1" smtClean="0"/>
              <a:t>heights</a:t>
            </a:r>
            <a:r>
              <a:rPr lang="de-DE" dirty="0" smtClean="0"/>
              <a:t>:</a:t>
            </a:r>
          </a:p>
          <a:p>
            <a:pPr lvl="3"/>
            <a:r>
              <a:rPr lang="de-DE" b="1" dirty="0" smtClean="0"/>
              <a:t>H</a:t>
            </a:r>
            <a:r>
              <a:rPr lang="de-DE" baseline="-25000" dirty="0" smtClean="0"/>
              <a:t>1</a:t>
            </a:r>
            <a:r>
              <a:rPr lang="de-DE" dirty="0"/>
              <a:t>, </a:t>
            </a:r>
            <a:r>
              <a:rPr lang="de-DE" dirty="0" err="1" smtClean="0">
                <a:hlinkClick r:id="rId3" action="ppaction://hlinkfile" tooltip="Key:width:left (Seite nicht vorhanden)"/>
              </a:rPr>
              <a:t>height:start</a:t>
            </a:r>
            <a:r>
              <a:rPr lang="de-DE" dirty="0" smtClean="0"/>
              <a:t>   </a:t>
            </a:r>
            <a:r>
              <a:rPr lang="de-DE" dirty="0"/>
              <a:t>=&lt;</a:t>
            </a:r>
            <a:r>
              <a:rPr lang="de-DE" dirty="0" err="1"/>
              <a:t>value</a:t>
            </a:r>
            <a:r>
              <a:rPr lang="de-DE" dirty="0"/>
              <a:t>&gt;</a:t>
            </a:r>
          </a:p>
          <a:p>
            <a:pPr lvl="3"/>
            <a:r>
              <a:rPr lang="de-DE" b="1" dirty="0" smtClean="0"/>
              <a:t>H</a:t>
            </a:r>
            <a:r>
              <a:rPr lang="de-DE" b="1" baseline="-25000" dirty="0" smtClean="0"/>
              <a:t>2</a:t>
            </a:r>
            <a:r>
              <a:rPr lang="de-DE" dirty="0"/>
              <a:t>, </a:t>
            </a:r>
            <a:r>
              <a:rPr lang="de-DE" dirty="0" err="1" smtClean="0">
                <a:hlinkClick r:id="rId3" action="ppaction://hlinkfile" tooltip="Key:width:left (Seite nicht vorhanden)"/>
              </a:rPr>
              <a:t>height:end</a:t>
            </a:r>
            <a:r>
              <a:rPr lang="de-DE" dirty="0" smtClean="0"/>
              <a:t>  </a:t>
            </a:r>
            <a:r>
              <a:rPr lang="de-DE" dirty="0"/>
              <a:t>=&lt;</a:t>
            </a:r>
            <a:r>
              <a:rPr lang="de-DE" dirty="0" err="1"/>
              <a:t>value</a:t>
            </a:r>
            <a:r>
              <a:rPr lang="de-DE" dirty="0"/>
              <a:t>&gt;</a:t>
            </a:r>
          </a:p>
          <a:p>
            <a:pPr lvl="2"/>
            <a:endParaRPr lang="de-DE" dirty="0"/>
          </a:p>
          <a:p>
            <a:pPr marL="432000" lvl="2" indent="0">
              <a:buNone/>
            </a:pPr>
            <a:endParaRPr lang="de-DE" dirty="0"/>
          </a:p>
          <a:p>
            <a:pPr lvl="2"/>
            <a:endParaRPr lang="de-DE" dirty="0"/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78C6D27-6E64-48A1-8AF4-19901344D507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1. Wall </a:t>
            </a:r>
            <a:r>
              <a:rPr lang="en-US" sz="1600" dirty="0"/>
              <a:t>basic tagging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8" t="5870" r="6651" b="7013"/>
          <a:stretch/>
        </p:blipFill>
        <p:spPr>
          <a:xfrm>
            <a:off x="6444208" y="4146697"/>
            <a:ext cx="2211572" cy="2509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8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692</Words>
  <Application>Microsoft Office PowerPoint</Application>
  <PresentationFormat>On-screen Show (4:3)</PresentationFormat>
  <Paragraphs>201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OSM Full 3DB definition</vt:lpstr>
      <vt:lpstr>Simple 3D buildings (S3DB)</vt:lpstr>
      <vt:lpstr>Avaiable results</vt:lpstr>
      <vt:lpstr>„Full“ approach:  3D maps for more communities, e.g.:</vt:lpstr>
      <vt:lpstr>„Full“ approach:  more details &amp; indoor structures possible</vt:lpstr>
      <vt:lpstr>3D Elements</vt:lpstr>
      <vt:lpstr>Basic 3D elements</vt:lpstr>
      <vt:lpstr>Basic 3D elements</vt:lpstr>
      <vt:lpstr>Basic 3D elements</vt:lpstr>
      <vt:lpstr>Basic 3D elements</vt:lpstr>
      <vt:lpstr>Basic 3D elements</vt:lpstr>
      <vt:lpstr>Basic 3D elements</vt:lpstr>
      <vt:lpstr>Basic 3D elements</vt:lpstr>
      <vt:lpstr>Basic 3D elements</vt:lpstr>
      <vt:lpstr>Previev columns</vt:lpstr>
      <vt:lpstr>Preview roof and ceiling</vt:lpstr>
      <vt:lpstr>Examples for 2D line with attributes</vt:lpstr>
      <vt:lpstr>Possible results</vt:lpstr>
      <vt:lpstr>3D example: Krzywin Poland. 1998. Age: 14 y.o. 15 participants, 2 weeks, summer vacation &amp; fun</vt:lpstr>
      <vt:lpstr>Benefits Cooperation with cities</vt:lpstr>
      <vt:lpstr>Thank You &amp;, especially  !</vt:lpstr>
    </vt:vector>
  </TitlesOfParts>
  <Company>Elektrobit Automotive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 in Poland</dc:title>
  <dc:creator>Strassenburg-Kleciak Marek</dc:creator>
  <cp:lastModifiedBy>Strassenburg-Kleciak Marek</cp:lastModifiedBy>
  <cp:revision>39</cp:revision>
  <cp:lastPrinted>2013-08-01T13:39:55Z</cp:lastPrinted>
  <dcterms:created xsi:type="dcterms:W3CDTF">2013-07-29T07:30:15Z</dcterms:created>
  <dcterms:modified xsi:type="dcterms:W3CDTF">2013-08-03T11:55:52Z</dcterms:modified>
</cp:coreProperties>
</file>