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56" r:id="rId2"/>
    <p:sldId id="257" r:id="rId3"/>
    <p:sldId id="259" r:id="rId4"/>
    <p:sldId id="258" r:id="rId5"/>
    <p:sldId id="260" r:id="rId6"/>
    <p:sldId id="269" r:id="rId7"/>
    <p:sldId id="261" r:id="rId8"/>
    <p:sldId id="268" r:id="rId9"/>
    <p:sldId id="266" r:id="rId10"/>
    <p:sldId id="262" r:id="rId11"/>
    <p:sldId id="263" r:id="rId12"/>
    <p:sldId id="264" r:id="rId13"/>
    <p:sldId id="265" r:id="rId14"/>
    <p:sldId id="267" r:id="rId15"/>
    <p:sldId id="270" r:id="rId16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2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248AF8-D867-4527-A999-DF87179B2793}" type="datetimeFigureOut">
              <a:rPr lang="de-DE" smtClean="0"/>
              <a:t>03.08.2013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555CED-541E-4FA7-8799-FE397B60B2C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29551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4F509-4A00-4AF9-967B-96B5F78F23E0}" type="datetimeFigureOut">
              <a:rPr lang="de-DE" smtClean="0"/>
              <a:t>03.08.2013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0E53-E2D5-4741-82FD-83FB5DEA61B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095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4F509-4A00-4AF9-967B-96B5F78F23E0}" type="datetimeFigureOut">
              <a:rPr lang="de-DE" smtClean="0"/>
              <a:t>03.08.2013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0E53-E2D5-4741-82FD-83FB5DEA61B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6925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4F509-4A00-4AF9-967B-96B5F78F23E0}" type="datetimeFigureOut">
              <a:rPr lang="de-DE" smtClean="0"/>
              <a:t>03.08.2013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0E53-E2D5-4741-82FD-83FB5DEA61B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8966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4F509-4A00-4AF9-967B-96B5F78F23E0}" type="datetimeFigureOut">
              <a:rPr lang="de-DE" smtClean="0"/>
              <a:t>03.08.2013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0E53-E2D5-4741-82FD-83FB5DEA61B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2526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4F509-4A00-4AF9-967B-96B5F78F23E0}" type="datetimeFigureOut">
              <a:rPr lang="de-DE" smtClean="0"/>
              <a:t>03.08.2013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0E53-E2D5-4741-82FD-83FB5DEA61B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8199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4F509-4A00-4AF9-967B-96B5F78F23E0}" type="datetimeFigureOut">
              <a:rPr lang="de-DE" smtClean="0"/>
              <a:t>03.08.2013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0E53-E2D5-4741-82FD-83FB5DEA61B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8146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4F509-4A00-4AF9-967B-96B5F78F23E0}" type="datetimeFigureOut">
              <a:rPr lang="de-DE" smtClean="0"/>
              <a:t>03.08.2013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0E53-E2D5-4741-82FD-83FB5DEA61B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49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4F509-4A00-4AF9-967B-96B5F78F23E0}" type="datetimeFigureOut">
              <a:rPr lang="de-DE" smtClean="0"/>
              <a:t>03.08.2013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0E53-E2D5-4741-82FD-83FB5DEA61B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5382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4F509-4A00-4AF9-967B-96B5F78F23E0}" type="datetimeFigureOut">
              <a:rPr lang="de-DE" smtClean="0"/>
              <a:t>03.08.2013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0E53-E2D5-4741-82FD-83FB5DEA61B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9538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4F509-4A00-4AF9-967B-96B5F78F23E0}" type="datetimeFigureOut">
              <a:rPr lang="de-DE" smtClean="0"/>
              <a:t>03.08.2013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0E53-E2D5-4741-82FD-83FB5DEA61B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717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4F509-4A00-4AF9-967B-96B5F78F23E0}" type="datetimeFigureOut">
              <a:rPr lang="de-DE" smtClean="0"/>
              <a:t>03.08.2013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0E53-E2D5-4741-82FD-83FB5DEA61B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8439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4F509-4A00-4AF9-967B-96B5F78F23E0}" type="datetimeFigureOut">
              <a:rPr lang="de-DE" smtClean="0"/>
              <a:t>03.08.2013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A0E53-E2D5-4741-82FD-83FB5DEA61B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9012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ut.ee/en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openstreetmap.org.pl/osm/stowarzyszenie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OSM in </a:t>
            </a:r>
            <a:r>
              <a:rPr lang="de-DE" dirty="0" err="1" smtClean="0"/>
              <a:t>Poland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Marek </a:t>
            </a:r>
            <a:r>
              <a:rPr lang="de-DE" sz="1600" dirty="0" err="1" smtClean="0"/>
              <a:t>Strassenburg-Kleciak</a:t>
            </a:r>
            <a:endParaRPr lang="de-DE" sz="1600" dirty="0" smtClean="0"/>
          </a:p>
          <a:p>
            <a:r>
              <a:rPr lang="de-DE" sz="1600" dirty="0" err="1" smtClean="0"/>
              <a:t>aka</a:t>
            </a:r>
            <a:endParaRPr lang="de-DE" sz="1600" dirty="0" smtClean="0"/>
          </a:p>
          <a:p>
            <a:r>
              <a:rPr lang="de-DE" sz="1600" dirty="0" smtClean="0"/>
              <a:t>Marek </a:t>
            </a:r>
            <a:r>
              <a:rPr lang="de-DE" sz="1600" dirty="0" err="1" smtClean="0"/>
              <a:t>Kleciak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859615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24" y="23048"/>
            <a:ext cx="8229600" cy="1143000"/>
          </a:xfrm>
        </p:spPr>
        <p:txBody>
          <a:bodyPr>
            <a:normAutofit/>
          </a:bodyPr>
          <a:lstStyle/>
          <a:p>
            <a:r>
              <a:rPr lang="de-DE" dirty="0" err="1" smtClean="0"/>
              <a:t>Usecase</a:t>
            </a:r>
            <a:r>
              <a:rPr lang="de-DE" dirty="0" smtClean="0"/>
              <a:t> </a:t>
            </a:r>
            <a:r>
              <a:rPr lang="de-DE" dirty="0" err="1" smtClean="0"/>
              <a:t>geology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pl-PL" sz="1300" i="1" dirty="0" smtClean="0">
                <a:solidFill>
                  <a:schemeClr val="tx2"/>
                </a:solidFill>
              </a:rPr>
              <a:t>Geoportal Państwowego Instytutu Geologicznego w wersji mobilnej</a:t>
            </a:r>
            <a:endParaRPr lang="de-DE" sz="1300" i="1" dirty="0">
              <a:solidFill>
                <a:schemeClr val="tx2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26" y="2023276"/>
            <a:ext cx="2544990" cy="381748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986" y="1986642"/>
            <a:ext cx="2570876" cy="38563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727" y="1986642"/>
            <a:ext cx="2570876" cy="385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074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0248"/>
            <a:ext cx="8229600" cy="1143000"/>
          </a:xfrm>
        </p:spPr>
        <p:txBody>
          <a:bodyPr>
            <a:normAutofit/>
          </a:bodyPr>
          <a:lstStyle/>
          <a:p>
            <a:r>
              <a:rPr lang="de-DE" dirty="0" err="1" smtClean="0"/>
              <a:t>Usecase</a:t>
            </a:r>
            <a:r>
              <a:rPr lang="de-DE" dirty="0" smtClean="0"/>
              <a:t> Taxi </a:t>
            </a:r>
            <a:br>
              <a:rPr lang="de-DE" dirty="0" smtClean="0"/>
            </a:br>
            <a:r>
              <a:rPr lang="de-DE" sz="1300" i="1" dirty="0" err="1" smtClean="0">
                <a:solidFill>
                  <a:schemeClr val="tx2"/>
                </a:solidFill>
              </a:rPr>
              <a:t>Taxi</a:t>
            </a:r>
            <a:r>
              <a:rPr lang="de-DE" sz="1300" i="1" dirty="0" smtClean="0">
                <a:solidFill>
                  <a:schemeClr val="tx2"/>
                </a:solidFill>
              </a:rPr>
              <a:t> </a:t>
            </a:r>
            <a:r>
              <a:rPr lang="de-DE" sz="1300" i="1" dirty="0" err="1" smtClean="0">
                <a:solidFill>
                  <a:schemeClr val="tx2"/>
                </a:solidFill>
              </a:rPr>
              <a:t>corporations</a:t>
            </a:r>
            <a:r>
              <a:rPr lang="de-DE" sz="1300" i="1" dirty="0" smtClean="0">
                <a:solidFill>
                  <a:schemeClr val="tx2"/>
                </a:solidFill>
              </a:rPr>
              <a:t>: </a:t>
            </a:r>
            <a:r>
              <a:rPr lang="de-DE" sz="1300" i="1" dirty="0" err="1" smtClean="0">
                <a:solidFill>
                  <a:schemeClr val="tx2"/>
                </a:solidFill>
              </a:rPr>
              <a:t>participation</a:t>
            </a:r>
            <a:r>
              <a:rPr lang="de-DE" sz="1300" i="1" dirty="0" smtClean="0">
                <a:solidFill>
                  <a:schemeClr val="tx2"/>
                </a:solidFill>
              </a:rPr>
              <a:t> in </a:t>
            </a:r>
            <a:r>
              <a:rPr lang="de-DE" sz="1300" i="1" dirty="0" err="1" smtClean="0">
                <a:solidFill>
                  <a:schemeClr val="tx2"/>
                </a:solidFill>
              </a:rPr>
              <a:t>data</a:t>
            </a:r>
            <a:r>
              <a:rPr lang="de-DE" sz="1300" i="1" dirty="0" smtClean="0">
                <a:solidFill>
                  <a:schemeClr val="tx2"/>
                </a:solidFill>
              </a:rPr>
              <a:t> </a:t>
            </a:r>
            <a:r>
              <a:rPr lang="de-DE" sz="1300" i="1" dirty="0" err="1" smtClean="0">
                <a:solidFill>
                  <a:schemeClr val="tx2"/>
                </a:solidFill>
              </a:rPr>
              <a:t>collection</a:t>
            </a:r>
            <a:endParaRPr lang="de-DE" sz="1300" i="1" dirty="0">
              <a:solidFill>
                <a:schemeClr val="tx2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190" y="2147060"/>
            <a:ext cx="3929274" cy="2842987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167953"/>
            <a:ext cx="3900398" cy="282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418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de-DE" dirty="0" err="1" smtClean="0"/>
              <a:t>Usecase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sz="1300" i="1" dirty="0" smtClean="0">
                <a:solidFill>
                  <a:schemeClr val="tx2"/>
                </a:solidFill>
              </a:rPr>
              <a:t>Tickets</a:t>
            </a:r>
            <a:endParaRPr lang="de-DE" sz="1300" i="1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27"/>
          <a:stretch/>
        </p:blipFill>
        <p:spPr>
          <a:xfrm>
            <a:off x="755656" y="1484784"/>
            <a:ext cx="6264696" cy="510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549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3048"/>
            <a:ext cx="8229600" cy="1143000"/>
          </a:xfrm>
        </p:spPr>
        <p:txBody>
          <a:bodyPr>
            <a:normAutofit/>
          </a:bodyPr>
          <a:lstStyle/>
          <a:p>
            <a:r>
              <a:rPr lang="de-DE" dirty="0" smtClean="0"/>
              <a:t>Projects</a:t>
            </a:r>
            <a:br>
              <a:rPr lang="de-DE" dirty="0" smtClean="0"/>
            </a:br>
            <a:r>
              <a:rPr lang="de-DE" sz="1300" i="1" dirty="0" err="1" smtClean="0">
                <a:solidFill>
                  <a:schemeClr val="tx2"/>
                </a:solidFill>
              </a:rPr>
              <a:t>Collection</a:t>
            </a:r>
            <a:r>
              <a:rPr lang="de-DE" sz="1300" i="1" dirty="0" smtClean="0">
                <a:solidFill>
                  <a:schemeClr val="tx2"/>
                </a:solidFill>
              </a:rPr>
              <a:t> </a:t>
            </a:r>
            <a:r>
              <a:rPr lang="de-DE" sz="1300" i="1" dirty="0" err="1" smtClean="0">
                <a:solidFill>
                  <a:schemeClr val="tx2"/>
                </a:solidFill>
              </a:rPr>
              <a:t>of</a:t>
            </a:r>
            <a:r>
              <a:rPr lang="de-DE" sz="1300" i="1" dirty="0" smtClean="0">
                <a:solidFill>
                  <a:schemeClr val="tx2"/>
                </a:solidFill>
              </a:rPr>
              <a:t> </a:t>
            </a:r>
            <a:r>
              <a:rPr lang="de-DE" sz="1300" i="1" dirty="0" err="1" smtClean="0">
                <a:solidFill>
                  <a:schemeClr val="tx2"/>
                </a:solidFill>
              </a:rPr>
              <a:t>kilometer</a:t>
            </a:r>
            <a:r>
              <a:rPr lang="de-DE" sz="1300" i="1" dirty="0" smtClean="0">
                <a:solidFill>
                  <a:schemeClr val="tx2"/>
                </a:solidFill>
              </a:rPr>
              <a:t> </a:t>
            </a:r>
            <a:r>
              <a:rPr lang="de-DE" sz="1300" i="1" dirty="0" err="1" smtClean="0">
                <a:solidFill>
                  <a:schemeClr val="tx2"/>
                </a:solidFill>
              </a:rPr>
              <a:t>markers</a:t>
            </a:r>
            <a:r>
              <a:rPr lang="de-DE" sz="1300" i="1" dirty="0" smtClean="0">
                <a:solidFill>
                  <a:schemeClr val="tx2"/>
                </a:solidFill>
              </a:rPr>
              <a:t>. </a:t>
            </a:r>
            <a:r>
              <a:rPr lang="de-DE" sz="1400" dirty="0" smtClean="0">
                <a:effectLst/>
              </a:rPr>
              <a:t> </a:t>
            </a:r>
            <a:endParaRPr lang="de-DE" sz="1300" i="1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08"/>
          <a:stretch/>
        </p:blipFill>
        <p:spPr>
          <a:xfrm>
            <a:off x="1043608" y="1880048"/>
            <a:ext cx="2502538" cy="35137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880048"/>
            <a:ext cx="2342528" cy="3513792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65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5475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>
            <a:normAutofit/>
          </a:bodyPr>
          <a:lstStyle/>
          <a:p>
            <a:r>
              <a:rPr lang="de-DE" dirty="0" smtClean="0"/>
              <a:t>Projects</a:t>
            </a:r>
            <a:br>
              <a:rPr lang="de-DE" dirty="0" smtClean="0"/>
            </a:br>
            <a:r>
              <a:rPr lang="de-DE" sz="1300" i="1" dirty="0" err="1" smtClean="0">
                <a:solidFill>
                  <a:schemeClr val="tx2"/>
                </a:solidFill>
              </a:rPr>
              <a:t>Cooperation</a:t>
            </a:r>
            <a:r>
              <a:rPr lang="de-DE" sz="1300" i="1" dirty="0" smtClean="0">
                <a:solidFill>
                  <a:schemeClr val="tx2"/>
                </a:solidFill>
              </a:rPr>
              <a:t> </a:t>
            </a:r>
            <a:r>
              <a:rPr lang="de-DE" sz="1300" i="1" dirty="0" err="1" smtClean="0">
                <a:solidFill>
                  <a:schemeClr val="tx2"/>
                </a:solidFill>
              </a:rPr>
              <a:t>with</a:t>
            </a:r>
            <a:r>
              <a:rPr lang="de-DE" sz="1300" i="1" dirty="0" smtClean="0">
                <a:solidFill>
                  <a:schemeClr val="tx2"/>
                </a:solidFill>
              </a:rPr>
              <a:t> </a:t>
            </a:r>
            <a:r>
              <a:rPr lang="de-DE" sz="1300" i="1" dirty="0" err="1" smtClean="0">
                <a:solidFill>
                  <a:schemeClr val="tx2"/>
                </a:solidFill>
              </a:rPr>
              <a:t>cities</a:t>
            </a:r>
            <a:endParaRPr lang="de-DE" sz="1300" i="1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68" y="1124744"/>
            <a:ext cx="8748464" cy="561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584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2856"/>
            <a:ext cx="8229600" cy="2578298"/>
          </a:xfrm>
        </p:spPr>
        <p:txBody>
          <a:bodyPr>
            <a:normAutofit/>
          </a:bodyPr>
          <a:lstStyle/>
          <a:p>
            <a:r>
              <a:rPr lang="de-DE" dirty="0" err="1" smtClean="0"/>
              <a:t>Thank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&amp;, </a:t>
            </a:r>
            <a:r>
              <a:rPr lang="de-DE" dirty="0" err="1" smtClean="0"/>
              <a:t>especially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!</a:t>
            </a:r>
            <a:endParaRPr lang="de-DE" dirty="0"/>
          </a:p>
        </p:txBody>
      </p:sp>
      <p:pic>
        <p:nvPicPr>
          <p:cNvPr id="2050" name="Picture 2" descr="http://sotm-baltics.org/sponsors/tartu_u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270994"/>
            <a:ext cx="2857500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4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statistics</a:t>
            </a:r>
            <a:endParaRPr lang="de-D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045" y="1600200"/>
            <a:ext cx="6567909" cy="4525963"/>
          </a:xfrm>
        </p:spPr>
      </p:pic>
    </p:spTree>
    <p:extLst>
      <p:ext uri="{BB962C8B-B14F-4D97-AF65-F5344CB8AC3E}">
        <p14:creationId xmlns:p14="http://schemas.microsoft.com/office/powerpoint/2010/main" val="611515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statistics</a:t>
            </a:r>
            <a:endParaRPr lang="de-D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00808"/>
            <a:ext cx="6984776" cy="481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817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statistics</a:t>
            </a:r>
            <a:endParaRPr lang="de-D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28800"/>
            <a:ext cx="2514423" cy="4525963"/>
          </a:xfrm>
        </p:spPr>
      </p:pic>
      <p:sp>
        <p:nvSpPr>
          <p:cNvPr id="6" name="Rectangle 5"/>
          <p:cNvSpPr/>
          <p:nvPr/>
        </p:nvSpPr>
        <p:spPr>
          <a:xfrm>
            <a:off x="3995936" y="1700808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b="1" dirty="0" smtClean="0"/>
              <a:t>In </a:t>
            </a:r>
            <a:r>
              <a:rPr lang="pl-PL" b="1" dirty="0" smtClean="0"/>
              <a:t>6 </a:t>
            </a:r>
            <a:r>
              <a:rPr lang="de-DE" b="1" dirty="0" smtClean="0"/>
              <a:t>last </a:t>
            </a:r>
            <a:r>
              <a:rPr lang="de-DE" b="1" dirty="0" err="1" smtClean="0"/>
              <a:t>months</a:t>
            </a:r>
            <a:r>
              <a:rPr lang="de-DE" b="1" dirty="0" smtClean="0"/>
              <a:t> </a:t>
            </a:r>
            <a:r>
              <a:rPr lang="pl-PL" b="1" dirty="0" smtClean="0"/>
              <a:t>40% </a:t>
            </a:r>
            <a:r>
              <a:rPr lang="de-DE" b="1" dirty="0" err="1" smtClean="0"/>
              <a:t>new</a:t>
            </a:r>
            <a:r>
              <a:rPr lang="de-DE" b="1" dirty="0" smtClean="0"/>
              <a:t> </a:t>
            </a:r>
            <a:r>
              <a:rPr lang="de-DE" b="1" dirty="0" err="1" smtClean="0"/>
              <a:t>data</a:t>
            </a:r>
            <a:endParaRPr lang="de-DE" dirty="0"/>
          </a:p>
          <a:p>
            <a:r>
              <a:rPr lang="pl-PL" dirty="0" smtClean="0"/>
              <a:t> </a:t>
            </a:r>
            <a:endParaRPr lang="de-DE" dirty="0" smtClean="0"/>
          </a:p>
          <a:p>
            <a:r>
              <a:rPr lang="de-DE" dirty="0" smtClean="0"/>
              <a:t>Worldwide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pl-PL" dirty="0" smtClean="0"/>
              <a:t>1,2%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pl-PL" b="1" dirty="0" smtClean="0"/>
              <a:t>1,5%</a:t>
            </a:r>
            <a:endParaRPr lang="de-DE" dirty="0"/>
          </a:p>
          <a:p>
            <a:r>
              <a:rPr lang="pl-PL" dirty="0" smtClean="0"/>
              <a:t> </a:t>
            </a:r>
            <a:endParaRPr lang="de-DE" dirty="0" smtClean="0"/>
          </a:p>
          <a:p>
            <a:r>
              <a:rPr lang="de-DE" dirty="0" smtClean="0"/>
              <a:t>In Europe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pl-PL" dirty="0" smtClean="0"/>
              <a:t>2,3%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pl-PL" b="1" dirty="0" smtClean="0"/>
              <a:t>2,8%</a:t>
            </a:r>
            <a:r>
              <a:rPr lang="pl-PL" dirty="0" smtClean="0"/>
              <a:t>. </a:t>
            </a:r>
            <a:endParaRPr lang="de-DE" dirty="0" smtClean="0"/>
          </a:p>
          <a:p>
            <a:endParaRPr lang="de-DE" dirty="0"/>
          </a:p>
          <a:p>
            <a:r>
              <a:rPr lang="pl-PL" dirty="0" smtClean="0"/>
              <a:t>29 m</a:t>
            </a:r>
            <a:r>
              <a:rPr lang="de-DE" dirty="0" err="1" smtClean="0"/>
              <a:t>io</a:t>
            </a:r>
            <a:r>
              <a:rPr lang="de-DE" dirty="0" smtClean="0"/>
              <a:t>.</a:t>
            </a:r>
            <a:r>
              <a:rPr lang="pl-PL" dirty="0" smtClean="0"/>
              <a:t> </a:t>
            </a:r>
            <a:r>
              <a:rPr lang="de-DE" dirty="0" err="1" smtClean="0"/>
              <a:t>nodes</a:t>
            </a:r>
            <a:r>
              <a:rPr lang="pl-PL" dirty="0" smtClean="0"/>
              <a:t>, </a:t>
            </a:r>
            <a:endParaRPr lang="de-DE" dirty="0" smtClean="0"/>
          </a:p>
          <a:p>
            <a:r>
              <a:rPr lang="de-DE" dirty="0" err="1" smtClean="0"/>
              <a:t>over</a:t>
            </a:r>
            <a:r>
              <a:rPr lang="de-DE" dirty="0" smtClean="0"/>
              <a:t> </a:t>
            </a:r>
            <a:r>
              <a:rPr lang="pl-PL" dirty="0" smtClean="0"/>
              <a:t>3 </a:t>
            </a:r>
            <a:r>
              <a:rPr lang="de-DE" dirty="0" err="1" smtClean="0"/>
              <a:t>mio.</a:t>
            </a:r>
            <a:r>
              <a:rPr lang="de-DE" dirty="0" smtClean="0"/>
              <a:t> </a:t>
            </a:r>
            <a:r>
              <a:rPr lang="de-DE" dirty="0" err="1" smtClean="0"/>
              <a:t>ways</a:t>
            </a:r>
            <a:r>
              <a:rPr lang="de-DE" dirty="0" smtClean="0"/>
              <a:t> </a:t>
            </a:r>
          </a:p>
          <a:p>
            <a:r>
              <a:rPr lang="de-DE" dirty="0" smtClean="0"/>
              <a:t>ca. 1. </a:t>
            </a:r>
            <a:r>
              <a:rPr lang="de-DE" dirty="0" err="1" smtClean="0"/>
              <a:t>mio.</a:t>
            </a:r>
            <a:r>
              <a:rPr lang="de-DE" dirty="0" smtClean="0"/>
              <a:t> </a:t>
            </a:r>
            <a:r>
              <a:rPr lang="de-DE" dirty="0" err="1" smtClean="0"/>
              <a:t>relations</a:t>
            </a:r>
            <a:r>
              <a:rPr lang="pl-PL" dirty="0" smtClean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50425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 smtClean="0"/>
              <a:t>„OSM </a:t>
            </a:r>
            <a:r>
              <a:rPr lang="de-DE" sz="3200" dirty="0" err="1" smtClean="0"/>
              <a:t>Polska“</a:t>
            </a:r>
            <a:r>
              <a:rPr lang="de-DE" sz="3200" dirty="0" err="1" smtClean="0">
                <a:effectLst/>
              </a:rPr>
              <a:t>registered</a:t>
            </a:r>
            <a:r>
              <a:rPr lang="de-DE" sz="3200" dirty="0" smtClean="0">
                <a:effectLst/>
              </a:rPr>
              <a:t> </a:t>
            </a:r>
            <a:r>
              <a:rPr lang="de-DE" sz="3200" dirty="0" err="1" smtClean="0">
                <a:effectLst/>
              </a:rPr>
              <a:t>association</a:t>
            </a:r>
            <a:endParaRPr lang="de-DE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1500" dirty="0" smtClean="0"/>
              <a:t>OSM </a:t>
            </a:r>
            <a:r>
              <a:rPr lang="de-DE" sz="1500" dirty="0" err="1" smtClean="0"/>
              <a:t>Polska</a:t>
            </a:r>
            <a:r>
              <a:rPr lang="de-DE" sz="1500" dirty="0" smtClean="0"/>
              <a:t> = non </a:t>
            </a:r>
            <a:r>
              <a:rPr lang="de-DE" sz="1500" dirty="0" err="1" smtClean="0"/>
              <a:t>profit</a:t>
            </a:r>
            <a:r>
              <a:rPr lang="de-DE" sz="1500" dirty="0" smtClean="0"/>
              <a:t> </a:t>
            </a:r>
            <a:r>
              <a:rPr lang="de-DE" sz="1500" dirty="0" err="1" smtClean="0"/>
              <a:t>organization</a:t>
            </a:r>
            <a:r>
              <a:rPr lang="de-DE" sz="1500" dirty="0" smtClean="0"/>
              <a:t>.</a:t>
            </a:r>
          </a:p>
          <a:p>
            <a:pPr marL="0" indent="0">
              <a:buNone/>
            </a:pPr>
            <a:r>
              <a:rPr lang="de-DE" sz="1500" dirty="0" smtClean="0"/>
              <a:t>Target: </a:t>
            </a:r>
            <a:r>
              <a:rPr lang="de-DE" sz="1500" dirty="0" err="1" smtClean="0"/>
              <a:t>Being</a:t>
            </a:r>
            <a:r>
              <a:rPr lang="de-DE" sz="1500" dirty="0" smtClean="0"/>
              <a:t> </a:t>
            </a:r>
            <a:r>
              <a:rPr lang="de-DE" sz="1500" dirty="0" err="1" smtClean="0"/>
              <a:t>visible</a:t>
            </a:r>
            <a:r>
              <a:rPr lang="de-DE" sz="1500" dirty="0" smtClean="0"/>
              <a:t> </a:t>
            </a:r>
            <a:r>
              <a:rPr lang="de-DE" sz="1500" dirty="0" err="1" smtClean="0"/>
              <a:t>and</a:t>
            </a:r>
            <a:r>
              <a:rPr lang="de-DE" sz="1500" dirty="0" smtClean="0"/>
              <a:t> </a:t>
            </a:r>
            <a:r>
              <a:rPr lang="de-DE" sz="1500" dirty="0" err="1" smtClean="0"/>
              <a:t>contactable</a:t>
            </a:r>
            <a:r>
              <a:rPr lang="de-DE" sz="1500" dirty="0" smtClean="0"/>
              <a:t> in </a:t>
            </a:r>
            <a:r>
              <a:rPr lang="de-DE" sz="1500" dirty="0" err="1" smtClean="0"/>
              <a:t>Poland</a:t>
            </a:r>
            <a:r>
              <a:rPr lang="de-DE" sz="1500" dirty="0" smtClean="0"/>
              <a:t>  &amp; </a:t>
            </a:r>
            <a:r>
              <a:rPr lang="de-DE" sz="1500" dirty="0" err="1" smtClean="0"/>
              <a:t>coordination</a:t>
            </a:r>
            <a:r>
              <a:rPr lang="de-DE" sz="1500" dirty="0" smtClean="0"/>
              <a:t> </a:t>
            </a:r>
            <a:r>
              <a:rPr lang="de-DE" sz="1500" dirty="0" err="1" smtClean="0"/>
              <a:t>of</a:t>
            </a:r>
            <a:r>
              <a:rPr lang="de-DE" sz="1500" dirty="0" smtClean="0"/>
              <a:t> OSM </a:t>
            </a:r>
            <a:r>
              <a:rPr lang="de-DE" sz="1500" dirty="0" err="1" smtClean="0"/>
              <a:t>promotion</a:t>
            </a:r>
            <a:r>
              <a:rPr lang="de-DE" sz="1500" dirty="0" smtClean="0"/>
              <a:t> </a:t>
            </a:r>
            <a:endParaRPr lang="de-DE" sz="1500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sz="1600" b="1" dirty="0" smtClean="0">
                <a:solidFill>
                  <a:srgbClr val="00B0F0"/>
                </a:solidFill>
              </a:rPr>
              <a:t>Website: </a:t>
            </a:r>
            <a:r>
              <a:rPr lang="de-DE" sz="1600" b="1" dirty="0" smtClean="0">
                <a:solidFill>
                  <a:srgbClr val="00B0F0"/>
                </a:solidFill>
                <a:hlinkClick r:id="rId2"/>
              </a:rPr>
              <a:t>http://openstreetmap.org.pl/osm/stowarzyszenie/</a:t>
            </a:r>
            <a:endParaRPr lang="de-DE" sz="1600" b="1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de-DE" sz="1600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de-DE" sz="1600" b="1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pl-PL" sz="1200" dirty="0" smtClean="0"/>
              <a:t>Stowarzyszenie OpenStreetMap Polska</a:t>
            </a:r>
            <a:br>
              <a:rPr lang="pl-PL" sz="1200" dirty="0" smtClean="0"/>
            </a:br>
            <a:r>
              <a:rPr lang="pl-PL" sz="1200" dirty="0" smtClean="0"/>
              <a:t>Instytut Informatyki Stosowanej Politechniki Łódzkiej</a:t>
            </a:r>
            <a:br>
              <a:rPr lang="pl-PL" sz="1200" dirty="0" smtClean="0"/>
            </a:br>
            <a:r>
              <a:rPr lang="pl-PL" sz="1200" dirty="0" smtClean="0"/>
              <a:t>ul. Profesora Bohdana Stefanowskiego 18/22</a:t>
            </a:r>
            <a:br>
              <a:rPr lang="pl-PL" sz="1200" dirty="0" smtClean="0"/>
            </a:br>
            <a:r>
              <a:rPr lang="pl-PL" sz="1200" dirty="0" smtClean="0"/>
              <a:t>90-924 Łódź</a:t>
            </a:r>
          </a:p>
          <a:p>
            <a:pPr marL="0" indent="0">
              <a:buNone/>
            </a:pPr>
            <a:r>
              <a:rPr lang="pl-PL" sz="1200" dirty="0" smtClean="0"/>
              <a:t>e-mail: zarzad@openstreetmap.pl</a:t>
            </a:r>
          </a:p>
          <a:p>
            <a:pPr marL="0" indent="0">
              <a:buNone/>
            </a:pPr>
            <a:r>
              <a:rPr lang="pl-PL" sz="1200" dirty="0" smtClean="0"/>
              <a:t>REGON: 101078372</a:t>
            </a:r>
            <a:br>
              <a:rPr lang="pl-PL" sz="1200" dirty="0" smtClean="0"/>
            </a:br>
            <a:r>
              <a:rPr lang="pl-PL" sz="1200" dirty="0" smtClean="0"/>
              <a:t>KRS: 0000385002</a:t>
            </a:r>
            <a:br>
              <a:rPr lang="pl-PL" sz="1200" dirty="0" smtClean="0"/>
            </a:br>
            <a:r>
              <a:rPr lang="pl-PL" sz="1200" dirty="0" smtClean="0"/>
              <a:t>NIP: 7272776770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15658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„OSM </a:t>
            </a:r>
            <a:r>
              <a:rPr lang="de-DE" dirty="0" err="1" smtClean="0"/>
              <a:t>Polska</a:t>
            </a:r>
            <a:r>
              <a:rPr lang="de-DE" dirty="0" smtClean="0"/>
              <a:t>“ </a:t>
            </a:r>
            <a:r>
              <a:rPr lang="de-DE" dirty="0" err="1" smtClean="0"/>
              <a:t>benefits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800" dirty="0" err="1" smtClean="0"/>
              <a:t>Contact</a:t>
            </a:r>
            <a:r>
              <a:rPr lang="de-DE" sz="2800" dirty="0" smtClean="0"/>
              <a:t> </a:t>
            </a:r>
            <a:r>
              <a:rPr lang="de-DE" sz="2800" dirty="0" err="1" smtClean="0"/>
              <a:t>with</a:t>
            </a:r>
            <a:r>
              <a:rPr lang="de-DE" sz="2800" dirty="0" smtClean="0"/>
              <a:t> </a:t>
            </a:r>
            <a:r>
              <a:rPr lang="de-DE" sz="2800" dirty="0" err="1" smtClean="0"/>
              <a:t>institutions</a:t>
            </a:r>
            <a:r>
              <a:rPr lang="de-DE" sz="2800" dirty="0" smtClean="0"/>
              <a:t>, </a:t>
            </a:r>
            <a:r>
              <a:rPr lang="de-DE" sz="2800" dirty="0" err="1" smtClean="0"/>
              <a:t>companies</a:t>
            </a:r>
            <a:r>
              <a:rPr lang="de-DE" sz="2800" dirty="0" smtClean="0"/>
              <a:t> </a:t>
            </a:r>
            <a:r>
              <a:rPr lang="de-DE" sz="2800" dirty="0" err="1" smtClean="0"/>
              <a:t>and</a:t>
            </a:r>
            <a:r>
              <a:rPr lang="de-DE" sz="2800" dirty="0" smtClean="0"/>
              <a:t> </a:t>
            </a:r>
            <a:r>
              <a:rPr lang="de-DE" sz="2800" dirty="0" err="1" smtClean="0">
                <a:effectLst/>
              </a:rPr>
              <a:t>ministries</a:t>
            </a:r>
            <a:r>
              <a:rPr lang="de-DE" sz="2800" dirty="0" smtClean="0"/>
              <a:t>.</a:t>
            </a:r>
          </a:p>
          <a:p>
            <a:r>
              <a:rPr lang="de-DE" sz="2800" dirty="0" smtClean="0"/>
              <a:t>Sponsors</a:t>
            </a:r>
          </a:p>
          <a:p>
            <a:r>
              <a:rPr lang="de-DE" sz="2800" dirty="0" smtClean="0"/>
              <a:t>1% </a:t>
            </a:r>
            <a:r>
              <a:rPr lang="de-DE" sz="2800" dirty="0" err="1" smtClean="0">
                <a:effectLst/>
              </a:rPr>
              <a:t>tax</a:t>
            </a:r>
            <a:r>
              <a:rPr lang="de-DE" sz="2800" dirty="0" smtClean="0">
                <a:effectLst/>
              </a:rPr>
              <a:t> </a:t>
            </a:r>
            <a:r>
              <a:rPr lang="de-DE" sz="2800" dirty="0" err="1" smtClean="0">
                <a:effectLst/>
              </a:rPr>
              <a:t>donation</a:t>
            </a:r>
            <a:r>
              <a:rPr lang="de-DE" sz="2800" dirty="0" smtClean="0">
                <a:effectLst/>
              </a:rPr>
              <a:t> </a:t>
            </a:r>
            <a:r>
              <a:rPr lang="de-DE" sz="2800" dirty="0" err="1" smtClean="0">
                <a:effectLst/>
              </a:rPr>
              <a:t>possible</a:t>
            </a:r>
            <a:endParaRPr lang="de-DE" sz="2800" dirty="0" smtClean="0">
              <a:effectLst/>
            </a:endParaRPr>
          </a:p>
          <a:p>
            <a:r>
              <a:rPr lang="de-DE" sz="2800" dirty="0" smtClean="0"/>
              <a:t>More OSM </a:t>
            </a:r>
            <a:r>
              <a:rPr lang="de-DE" sz="2800" dirty="0" err="1" smtClean="0"/>
              <a:t>promotion</a:t>
            </a:r>
            <a:r>
              <a:rPr lang="de-DE" sz="2800" dirty="0" smtClean="0"/>
              <a:t> (TV, web, press, </a:t>
            </a:r>
            <a:r>
              <a:rPr lang="de-DE" sz="2800" dirty="0" err="1" smtClean="0"/>
              <a:t>radio</a:t>
            </a:r>
            <a:r>
              <a:rPr lang="de-DE" sz="2800" dirty="0" smtClean="0"/>
              <a:t>) = </a:t>
            </a:r>
            <a:br>
              <a:rPr lang="de-DE" sz="2800" dirty="0" smtClean="0"/>
            </a:br>
            <a:r>
              <a:rPr lang="de-DE" sz="2800" dirty="0" err="1" smtClean="0"/>
              <a:t>more</a:t>
            </a:r>
            <a:r>
              <a:rPr lang="de-DE" sz="2800" dirty="0" smtClean="0"/>
              <a:t>: </a:t>
            </a:r>
          </a:p>
          <a:p>
            <a:pPr lvl="1"/>
            <a:r>
              <a:rPr lang="de-DE" sz="2400" dirty="0" err="1" smtClean="0"/>
              <a:t>new</a:t>
            </a:r>
            <a:r>
              <a:rPr lang="de-DE" sz="2400" dirty="0" smtClean="0"/>
              <a:t> </a:t>
            </a:r>
            <a:r>
              <a:rPr lang="de-DE" sz="2400" dirty="0" err="1" smtClean="0"/>
              <a:t>users</a:t>
            </a:r>
            <a:r>
              <a:rPr lang="de-DE" sz="2400" dirty="0" smtClean="0"/>
              <a:t> </a:t>
            </a:r>
          </a:p>
          <a:p>
            <a:pPr lvl="1"/>
            <a:r>
              <a:rPr lang="de-DE" sz="2400" dirty="0" err="1" smtClean="0"/>
              <a:t>commercial</a:t>
            </a:r>
            <a:r>
              <a:rPr lang="de-DE" sz="2400" dirty="0" smtClean="0"/>
              <a:t>  &amp; </a:t>
            </a:r>
            <a:r>
              <a:rPr lang="de-DE" sz="2400" dirty="0" err="1" smtClean="0"/>
              <a:t>free</a:t>
            </a:r>
            <a:r>
              <a:rPr lang="de-DE" sz="2400" dirty="0" smtClean="0"/>
              <a:t> OSM </a:t>
            </a:r>
            <a:r>
              <a:rPr lang="de-DE" sz="2400" dirty="0" err="1" smtClean="0"/>
              <a:t>usecases</a:t>
            </a:r>
            <a:r>
              <a:rPr lang="de-DE" sz="2400" dirty="0" smtClean="0"/>
              <a:t> </a:t>
            </a:r>
          </a:p>
          <a:p>
            <a:pPr lvl="1"/>
            <a:r>
              <a:rPr lang="de-DE" sz="2400" dirty="0" err="1" smtClean="0"/>
              <a:t>data</a:t>
            </a:r>
            <a:r>
              <a:rPr lang="de-DE" sz="2400" dirty="0" smtClean="0"/>
              <a:t> </a:t>
            </a:r>
            <a:r>
              <a:rPr lang="de-DE" sz="2400" dirty="0" err="1" smtClean="0"/>
              <a:t>donations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616070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Osmapa.pl</a:t>
            </a:r>
            <a:endParaRPr lang="de-D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04" y="1600200"/>
            <a:ext cx="7807591" cy="4525963"/>
          </a:xfrm>
        </p:spPr>
      </p:pic>
    </p:spTree>
    <p:extLst>
      <p:ext uri="{BB962C8B-B14F-4D97-AF65-F5344CB8AC3E}">
        <p14:creationId xmlns:p14="http://schemas.microsoft.com/office/powerpoint/2010/main" val="332994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 err="1" smtClean="0"/>
              <a:t>Donation:masstracks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00B0F0"/>
                </a:solidFill>
              </a:rPr>
              <a:t>medialab.pl</a:t>
            </a:r>
            <a:endParaRPr lang="de-DE" dirty="0">
              <a:solidFill>
                <a:srgbClr val="00B0F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850" y="1600200"/>
            <a:ext cx="5138299" cy="4525963"/>
          </a:xfrm>
        </p:spPr>
      </p:pic>
    </p:spTree>
    <p:extLst>
      <p:ext uri="{BB962C8B-B14F-4D97-AF65-F5344CB8AC3E}">
        <p14:creationId xmlns:p14="http://schemas.microsoft.com/office/powerpoint/2010/main" val="3648428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38" y="1772816"/>
            <a:ext cx="8675924" cy="4981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048"/>
            <a:ext cx="8229600" cy="1143000"/>
          </a:xfrm>
        </p:spPr>
        <p:txBody>
          <a:bodyPr>
            <a:normAutofit/>
          </a:bodyPr>
          <a:lstStyle/>
          <a:p>
            <a:r>
              <a:rPr lang="de-DE" dirty="0" err="1"/>
              <a:t>U</a:t>
            </a:r>
            <a:r>
              <a:rPr lang="de-DE" dirty="0" err="1" smtClean="0"/>
              <a:t>secase</a:t>
            </a:r>
            <a:r>
              <a:rPr lang="de-DE" dirty="0" smtClean="0"/>
              <a:t> </a:t>
            </a:r>
            <a:r>
              <a:rPr lang="de-DE" dirty="0" err="1" smtClean="0">
                <a:effectLst/>
              </a:rPr>
              <a:t>fire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departments</a:t>
            </a:r>
            <a:r>
              <a:rPr lang="de-DE" dirty="0" smtClean="0">
                <a:effectLst/>
              </a:rPr>
              <a:t>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1300" i="1" dirty="0" err="1" smtClean="0">
                <a:solidFill>
                  <a:schemeClr val="tx2"/>
                </a:solidFill>
              </a:rPr>
              <a:t>Collection</a:t>
            </a:r>
            <a:r>
              <a:rPr lang="de-DE" sz="1300" i="1" dirty="0" smtClean="0">
                <a:solidFill>
                  <a:schemeClr val="tx2"/>
                </a:solidFill>
              </a:rPr>
              <a:t> </a:t>
            </a:r>
            <a:r>
              <a:rPr lang="de-DE" sz="1300" i="1" dirty="0" err="1" smtClean="0">
                <a:solidFill>
                  <a:schemeClr val="tx2"/>
                </a:solidFill>
              </a:rPr>
              <a:t>of</a:t>
            </a:r>
            <a:r>
              <a:rPr lang="de-DE" sz="1300" i="1" dirty="0" smtClean="0">
                <a:solidFill>
                  <a:schemeClr val="tx2"/>
                </a:solidFill>
              </a:rPr>
              <a:t> </a:t>
            </a:r>
            <a:r>
              <a:rPr lang="de-DE" sz="1300" i="1" dirty="0" err="1" smtClean="0">
                <a:solidFill>
                  <a:schemeClr val="tx2"/>
                </a:solidFill>
              </a:rPr>
              <a:t>hydrants</a:t>
            </a:r>
            <a:endParaRPr lang="de-DE" sz="1300" i="1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0" t="3817" r="19678" b="12897"/>
          <a:stretch/>
        </p:blipFill>
        <p:spPr>
          <a:xfrm>
            <a:off x="262430" y="324144"/>
            <a:ext cx="648072" cy="122544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246827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</Words>
  <Application>Microsoft Office PowerPoint</Application>
  <PresentationFormat>On-screen Show (4:3)</PresentationFormat>
  <Paragraphs>43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OSM in Poland</vt:lpstr>
      <vt:lpstr>Some statistics</vt:lpstr>
      <vt:lpstr>Some statistics</vt:lpstr>
      <vt:lpstr>Some statistics</vt:lpstr>
      <vt:lpstr>„OSM Polska“registered association</vt:lpstr>
      <vt:lpstr>„OSM Polska“ benefits</vt:lpstr>
      <vt:lpstr>Osmapa.pl</vt:lpstr>
      <vt:lpstr>Donation:masstracks from medialab.pl</vt:lpstr>
      <vt:lpstr>Usecase fire departments  Collection of hydrants</vt:lpstr>
      <vt:lpstr>Usecase geology  Geoportal Państwowego Instytutu Geologicznego w wersji mobilnej</vt:lpstr>
      <vt:lpstr>Usecase Taxi  Taxi corporations: participation in data collection</vt:lpstr>
      <vt:lpstr>Usecase  Tickets</vt:lpstr>
      <vt:lpstr>Projects Collection of kilometer markers.  </vt:lpstr>
      <vt:lpstr>Projects Cooperation with cities</vt:lpstr>
      <vt:lpstr>Thank You &amp;, especially  !</vt:lpstr>
    </vt:vector>
  </TitlesOfParts>
  <Company>Elektrobit Automotive GmbH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OSM in Poland</dc:title>
  <dc:creator>Strassenburg-Kleciak Marek</dc:creator>
  <cp:lastModifiedBy>Strassenburg-Kleciak Marek</cp:lastModifiedBy>
  <cp:revision>17</cp:revision>
  <cp:lastPrinted>2013-08-01T13:40:20Z</cp:lastPrinted>
  <dcterms:created xsi:type="dcterms:W3CDTF">2013-07-29T07:30:15Z</dcterms:created>
  <dcterms:modified xsi:type="dcterms:W3CDTF">2013-08-03T11:55:10Z</dcterms:modified>
</cp:coreProperties>
</file>