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0.png" ContentType="image/png"/>
  <Override PartName="/ppt/media/image4.png" ContentType="image/png"/>
  <Override PartName="/ppt/media/image8.png" ContentType="image/png"/>
  <Override PartName="/ppt/media/image3.png" ContentType="image/png"/>
  <Override PartName="/ppt/media/image7.png" ContentType="image/png"/>
  <Override PartName="/ppt/media/image2.png" ContentType="image/png"/>
  <Override PartName="/ppt/media/image6.png" ContentType="image/png"/>
  <Override PartName="/ppt/media/image11.png" ContentType="image/png"/>
  <Override PartName="/ppt/media/image1.png" ContentType="image/png"/>
  <Override PartName="/ppt/media/image5.png" ContentType="image/png"/>
  <Override PartName="/ppt/media/image9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0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3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22.xml.rels" ContentType="application/vnd.openxmlformats-package.relationships+xml"/>
  <Override PartName="/ppt/slides/_rels/slide18.xml.rels" ContentType="application/vnd.openxmlformats-package.relationships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4107240"/>
            <a:ext cx="761976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3614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7619760" cy="4800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61976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7619760" cy="4800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3614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4107240"/>
            <a:ext cx="761904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4107240"/>
            <a:ext cx="761976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3614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61976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361400" y="410724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4107240"/>
            <a:ext cx="7619040" cy="2289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8458200" y="0"/>
            <a:ext cx="685440" cy="6857640"/>
          </a:xfrm>
          <a:prstGeom prst="rect">
            <a:avLst/>
          </a:prstGeom>
          <a:solidFill>
            <a:srgbClr val="675e47"/>
          </a:solidFill>
        </p:spPr>
      </p:sp>
      <p:sp>
        <p:nvSpPr>
          <p:cNvPr id="1" name="CustomShape 2"/>
          <p:cNvSpPr/>
          <p:nvPr/>
        </p:nvSpPr>
        <p:spPr>
          <a:xfrm>
            <a:off x="8458200" y="5486400"/>
            <a:ext cx="685440" cy="685440"/>
          </a:xfrm>
          <a:prstGeom prst="rect">
            <a:avLst/>
          </a:prstGeom>
          <a:solidFill>
            <a:srgbClr val="a9a57c"/>
          </a:solidFill>
        </p:spPr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685800" y="1905120"/>
            <a:ext cx="7543440" cy="25934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lang="en-US" sz="6600">
                <a:solidFill>
                  <a:srgbClr val="675e47"/>
                </a:solidFill>
                <a:latin typeface="Cambria"/>
              </a:rPr>
              <a:t>Click to edit the title text formatClick to edit Master title style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>
                <a:solidFill>
                  <a:srgbClr val="2f2b20"/>
                </a:solidFill>
                <a:latin typeface="Calibri"/>
              </a:rPr>
              <a:t>03.08.13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A18161-F171-41A1-A181-A1E141E1A161}" type="slidenum">
              <a:rPr lang="de-DE">
                <a:solidFill>
                  <a:srgbClr val="2f2b2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8458200" y="0"/>
            <a:ext cx="685440" cy="6857640"/>
          </a:xfrm>
          <a:prstGeom prst="rect">
            <a:avLst/>
          </a:prstGeom>
          <a:solidFill>
            <a:srgbClr val="675e47"/>
          </a:solidFill>
        </p:spPr>
      </p:sp>
      <p:sp>
        <p:nvSpPr>
          <p:cNvPr id="40" name="CustomShape 2"/>
          <p:cNvSpPr/>
          <p:nvPr/>
        </p:nvSpPr>
        <p:spPr>
          <a:xfrm>
            <a:off x="8458200" y="5486400"/>
            <a:ext cx="685440" cy="685440"/>
          </a:xfrm>
          <a:prstGeom prst="rect">
            <a:avLst/>
          </a:prstGeom>
          <a:solidFill>
            <a:srgbClr val="a9a57c"/>
          </a:solidFill>
        </p:spPr>
      </p:sp>
      <p:sp>
        <p:nvSpPr>
          <p:cNvPr id="41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Click to edit the title text formatClick to edit Master title style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•"/>
            </a:pPr>
            <a:r>
              <a:rPr lang="en-US">
                <a:solidFill>
                  <a:srgbClr val="2f2b2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en-US" sz="1600">
                <a:solidFill>
                  <a:srgbClr val="2f2b2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•"/>
            </a:pPr>
            <a:r>
              <a:rPr lang="en-US" sz="1400">
                <a:solidFill>
                  <a:srgbClr val="2f2b2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>
                <a:solidFill>
                  <a:srgbClr val="2f2b20"/>
                </a:solidFill>
                <a:latin typeface="Calibri"/>
              </a:rPr>
              <a:t>03.08.13</a:t>
            </a:r>
            <a:endParaRPr/>
          </a:p>
        </p:txBody>
      </p:sp>
      <p:sp>
        <p:nvSpPr>
          <p:cNvPr id="44" name="PlaceHolder 6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5" name="PlaceHolder 7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C131A1E1-4121-41E1-A1C1-81E151519101}" type="slidenum">
              <a:rPr lang="de-DE">
                <a:solidFill>
                  <a:srgbClr val="2f2b2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mailto:jaak@openstreetmap.ee" TargetMode="External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mailto:jaak@openstreetmap.ee" TargetMode="External"/><Relationship Id="rId2" Type="http://schemas.openxmlformats.org/officeDocument/2006/relationships/hyperlink" Target="http://www.maakaart.ee" TargetMode="External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85800" y="1905120"/>
            <a:ext cx="7543440" cy="25934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lang="en-US" sz="6600">
                <a:solidFill>
                  <a:srgbClr val="675e47"/>
                </a:solidFill>
                <a:latin typeface="Cambria"/>
              </a:rPr>
              <a:t>OpenStreetMap Estonia</a:t>
            </a:r>
            <a:endParaRPr/>
          </a:p>
        </p:txBody>
      </p:sp>
      <p:sp>
        <p:nvSpPr>
          <p:cNvPr id="79" name="TextShape 2"/>
          <p:cNvSpPr txBox="1"/>
          <p:nvPr/>
        </p:nvSpPr>
        <p:spPr>
          <a:xfrm>
            <a:off x="685800" y="4572000"/>
            <a:ext cx="6461280" cy="1066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de-DE" sz="2000">
                <a:solidFill>
                  <a:srgbClr val="8f8e8d"/>
                </a:solidFill>
                <a:latin typeface="Calibri"/>
              </a:rPr>
              <a:t>SotM Baltics 2013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Kaart.maakaart.ee</a:t>
            </a:r>
            <a:endParaRPr/>
          </a:p>
        </p:txBody>
      </p:sp>
      <p:pic>
        <p:nvPicPr>
          <p:cNvPr descr="" id="97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Haapsalu, spring 2011</a:t>
            </a:r>
            <a:endParaRPr/>
          </a:p>
        </p:txBody>
      </p:sp>
      <p:pic>
        <p:nvPicPr>
          <p:cNvPr descr="" id="99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Civil year 2011, Tartu</a:t>
            </a:r>
            <a:endParaRPr/>
          </a:p>
        </p:txBody>
      </p:sp>
      <p:pic>
        <p:nvPicPr>
          <p:cNvPr descr="" id="101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GIS day 2010</a:t>
            </a:r>
            <a:endParaRPr/>
          </a:p>
        </p:txBody>
      </p:sp>
      <p:pic>
        <p:nvPicPr>
          <p:cNvPr descr="" id="103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Pärnu mapping party</a:t>
            </a:r>
            <a:endParaRPr/>
          </a:p>
        </p:txBody>
      </p:sp>
      <p:pic>
        <p:nvPicPr>
          <p:cNvPr descr="" id="105" name="Content Placeholder 5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Paide mapping party</a:t>
            </a:r>
            <a:endParaRPr/>
          </a:p>
        </p:txBody>
      </p:sp>
      <p:pic>
        <p:nvPicPr>
          <p:cNvPr descr="" id="107" name="Content Placeholder 4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Kaart.maakaart.ee</a:t>
            </a:r>
            <a:endParaRPr/>
          </a:p>
        </p:txBody>
      </p:sp>
      <p:sp>
        <p:nvSpPr>
          <p:cNvPr id="109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MapServer – global, with Estonian placenames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WMS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Mapproxy cache for tiles and WMS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Imposm weekly planet updates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Geoserver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WFS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Same global database as for MapServer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osm2pgsql (not updated) db with all tags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Other services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Custom Nutiteq 3D building and POI APIs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Routing with graphhopper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Planet.osm bittorrent peer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Other needs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See https://code.google.com/p/maakaart-ee/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Please email </a:t>
            </a:r>
            <a:r>
              <a:rPr lang="en-US" sz="2000" u="sng">
                <a:solidFill>
                  <a:srgbClr val="d25814"/>
                </a:solidFill>
                <a:latin typeface="Calibri"/>
                <a:hlinkClick r:id="rId1"/>
              </a:rPr>
              <a:t>jaak@openstreetmap.ee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61" nodeType="tmRoot" restart="never">
          <p:childTnLst>
            <p:seq>
              <p:cTn dur="indefinite" id="62" nodeType="mainSeq">
                <p:childTnLst>
                  <p:par>
                    <p:cTn fill="hold" id="63">
                      <p:stCondLst>
                        <p:cond delay="indefinite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45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49" st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82" st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11" st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3">
                      <p:stCondLst>
                        <p:cond delay="indefinite"/>
                      </p:stCondLst>
                      <p:childTnLst>
                        <p:par>
                          <p:cTn fill="hold" id="74">
                            <p:stCondLst>
                              <p:cond delay="0"/>
                            </p:stCondLst>
                            <p:childTnLst>
                              <p:par>
                                <p:cTn fill="hold" id="7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21" st="1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25" st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63" st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04" st="1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3">
                      <p:stCondLst>
                        <p:cond delay="indefinite"/>
                      </p:stCondLst>
                      <p:childTnLst>
                        <p:par>
                          <p:cTn fill="hold" id="84">
                            <p:stCondLst>
                              <p:cond delay="0"/>
                            </p:stCondLst>
                            <p:childTnLst>
                              <p:par>
                                <p:cTn fill="hold" id="8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19" st="2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59" st="2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84" st="2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311" st="2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3">
                      <p:stCondLst>
                        <p:cond delay="indefinite"/>
                      </p:stCondLst>
                      <p:childTnLst>
                        <p:par>
                          <p:cTn fill="hold" id="94">
                            <p:stCondLst>
                              <p:cond delay="0"/>
                            </p:stCondLst>
                            <p:childTnLst>
                              <p:par>
                                <p:cTn fill="hold" id="9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323" st="3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366" st="3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401" st="3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Corine import</a:t>
            </a:r>
            <a:endParaRPr/>
          </a:p>
        </p:txBody>
      </p:sp>
      <p:sp>
        <p:nvSpPr>
          <p:cNvPr id="111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Good sides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Forests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Nice colored map</a:t>
            </a:r>
            <a:r>
              <a:rPr lang="en-US" sz="2000">
                <a:solidFill>
                  <a:srgbClr val="2f2b2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Bad sides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Fields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Water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Residential areas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General accuracy no good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Too complex data for later editing – relations</a:t>
            </a:r>
            <a:endParaRPr/>
          </a:p>
          <a:p>
            <a:endParaRPr/>
          </a:p>
        </p:txBody>
      </p:sp>
    </p:spTree>
  </p:cSld>
  <p:timing>
    <p:tnLst>
      <p:par>
        <p:cTn dur="indefinite" id="101" nodeType="tmRoot" restart="never">
          <p:childTnLst>
            <p:seq>
              <p:cTn dur="indefinite" id="102" nodeType="mainSeq">
                <p:childTnLst>
                  <p:par>
                    <p:cTn fill="hold" id="103">
                      <p:stCondLst>
                        <p:cond delay="indefinite"/>
                      </p:stCondLst>
                      <p:childTnLst>
                        <p:par>
                          <p:cTn fill="hold" id="104">
                            <p:stCondLst>
                              <p:cond delay="0"/>
                            </p:stCondLst>
                            <p:childTnLst>
                              <p:par>
                                <p:cTn fill="hold" id="10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1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9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37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1">
                      <p:stCondLst>
                        <p:cond delay="indefinite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id="11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47" st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54" st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60" st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78" st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03" st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50" st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Admin data import</a:t>
            </a:r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Maa-amet official data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Complete vector dataset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Very complex shoreline – 90 % of data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Not always matching with other data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Updates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Maaamet updates twice a year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No change logs provided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Very hard / impossible to update in OSM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Size: about 10% of Estonian OSM data</a:t>
            </a:r>
            <a:endParaRPr/>
          </a:p>
        </p:txBody>
      </p:sp>
    </p:spTree>
  </p:cSld>
  <p:timing>
    <p:tnLst>
      <p:par>
        <p:cTn dur="indefinite" id="125" nodeType="tmRoot" restart="never">
          <p:childTnLst>
            <p:seq>
              <p:cTn dur="indefinite" id="126" nodeType="mainSeq">
                <p:childTnLst>
                  <p:par>
                    <p:cTn fill="hold" id="127">
                      <p:stCondLst>
                        <p:cond delay="indefinite"/>
                      </p:stCondLst>
                      <p:childTnLst>
                        <p:par>
                          <p:cTn fill="hold" id="128">
                            <p:stCondLst>
                              <p:cond delay="0"/>
                            </p:stCondLst>
                            <p:childTnLst>
                              <p:par>
                                <p:cTn fill="hold" id="1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3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47" st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85" st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21" st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7">
                      <p:stCondLst>
                        <p:cond delay="indefinite"/>
                      </p:stCondLst>
                      <p:childTnLst>
                        <p:par>
                          <p:cTn fill="hold" id="138">
                            <p:stCondLst>
                              <p:cond delay="0"/>
                            </p:stCondLst>
                            <p:childTnLst>
                              <p:par>
                                <p:cTn fill="hold" id="1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29" st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58" st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82" st="1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22" st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7">
                      <p:stCondLst>
                        <p:cond delay="indefinite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id="14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59" st="2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ADS import</a:t>
            </a:r>
            <a:endParaRPr/>
          </a:p>
        </p:txBody>
      </p:sp>
      <p:sp>
        <p:nvSpPr>
          <p:cNvPr id="115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Official Address register – ADS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Open database, set of CSV files in FTP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Need to ask for access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No license restrictions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SviMik tools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Check automatically what is missing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About 36% of Estonian OSM data</a:t>
            </a:r>
            <a:endParaRPr/>
          </a:p>
          <a:p>
            <a:endParaRPr/>
          </a:p>
        </p:txBody>
      </p:sp>
    </p:spTree>
  </p:cSld>
  <p:timing>
    <p:tnLst>
      <p:par>
        <p:cTn dur="indefinite" id="151" nodeType="tmRoot" restart="never">
          <p:childTnLst>
            <p:seq>
              <p:cTn dur="indefinite" id="152" nodeType="mainSeq">
                <p:childTnLst>
                  <p:par>
                    <p:cTn fill="hold" id="153">
                      <p:stCondLst>
                        <p:cond delay="indefinite"/>
                      </p:stCondLst>
                      <p:childTnLst>
                        <p:par>
                          <p:cTn fill="hold" id="154">
                            <p:stCondLst>
                              <p:cond delay="0"/>
                            </p:stCondLst>
                            <p:childTnLst>
                              <p:par>
                                <p:cTn fill="hold" id="15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32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71" st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94" st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6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18" st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3">
                      <p:stCondLst>
                        <p:cond delay="indefinite"/>
                      </p:stCondLst>
                      <p:childTnLst>
                        <p:par>
                          <p:cTn fill="hold" id="164">
                            <p:stCondLst>
                              <p:cond delay="0"/>
                            </p:stCondLst>
                            <p:childTnLst>
                              <p:par>
                                <p:cTn fill="hold" id="16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31" st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6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67" st="1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9">
                      <p:stCondLst>
                        <p:cond delay="indefinite"/>
                      </p:stCondLst>
                      <p:childTnLst>
                        <p:par>
                          <p:cTn fill="hold" id="170">
                            <p:stCondLst>
                              <p:cond delay="0"/>
                            </p:stCondLst>
                            <p:childTnLst>
                              <p:par>
                                <p:cTn fill="hold" id="17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98" st="1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685800" y="1905120"/>
            <a:ext cx="7543440" cy="259344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1" name="TextShape 2"/>
          <p:cNvSpPr txBox="1"/>
          <p:nvPr/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osm.svimik.com</a:t>
            </a:r>
            <a:endParaRPr/>
          </a:p>
        </p:txBody>
      </p:sp>
      <p:pic>
        <p:nvPicPr>
          <p:cNvPr descr="" id="117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225000" y="1417680"/>
            <a:ext cx="8087760" cy="509508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19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-830880" y="0"/>
            <a:ext cx="10885320" cy="685764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Community</a:t>
            </a:r>
            <a:endParaRPr/>
          </a:p>
        </p:txBody>
      </p:sp>
      <p:sp>
        <p:nvSpPr>
          <p:cNvPr id="121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Daily active members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22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455480" y="2377080"/>
            <a:ext cx="5829120" cy="303480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Challenges</a:t>
            </a:r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Too many imports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Blame me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Active, but small community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Daily updaters &lt; 10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Language division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3 communities: English (German), Estonian, Russian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173" nodeType="tmRoot" restart="never">
          <p:childTnLst>
            <p:seq>
              <p:cTn dur="indefinite" id="174" nodeType="mainSeq">
                <p:childTnLst>
                  <p:par>
                    <p:cTn fill="hold" id="175">
                      <p:stCondLst>
                        <p:cond delay="indefinite"/>
                      </p:stCondLst>
                      <p:childTnLst>
                        <p:par>
                          <p:cTn fill="hold" id="176">
                            <p:stCondLst>
                              <p:cond delay="0"/>
                            </p:stCondLst>
                            <p:childTnLst>
                              <p:par>
                                <p:cTn fill="hold" id="17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7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6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1">
                      <p:stCondLst>
                        <p:cond delay="indefinite"/>
                      </p:stCondLst>
                      <p:childTnLst>
                        <p:par>
                          <p:cTn fill="hold" id="182">
                            <p:stCondLst>
                              <p:cond delay="0"/>
                            </p:stCondLst>
                            <p:childTnLst>
                              <p:par>
                                <p:cTn fill="hold" id="18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54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8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74" st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7">
                      <p:stCondLst>
                        <p:cond delay="indefinite"/>
                      </p:stCondLst>
                      <p:childTnLst>
                        <p:par>
                          <p:cTn fill="hold" id="188">
                            <p:stCondLst>
                              <p:cond delay="0"/>
                            </p:stCondLst>
                            <p:childTnLst>
                              <p:par>
                                <p:cTn fill="hold" id="18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92" st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43" st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Thank you</a:t>
            </a:r>
            <a:endParaRPr/>
          </a:p>
        </p:txBody>
      </p:sp>
      <p:sp>
        <p:nvSpPr>
          <p:cNvPr id="126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200">
                <a:solidFill>
                  <a:srgbClr val="2f2b20"/>
                </a:solidFill>
                <a:latin typeface="Calibri"/>
              </a:rPr>
              <a:t>Jaak Laineste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u="sng">
                <a:solidFill>
                  <a:srgbClr val="d25814"/>
                </a:solidFill>
                <a:latin typeface="Calibri"/>
                <a:hlinkClick r:id="rId1"/>
              </a:rPr>
              <a:t>jaak@openstreetmap.ee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200">
                <a:solidFill>
                  <a:srgbClr val="2f2b20"/>
                </a:solidFill>
                <a:latin typeface="Calibri"/>
              </a:rPr>
              <a:t>MTÜ Avatud Maakaardi Selts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u="sng">
                <a:solidFill>
                  <a:srgbClr val="d25814"/>
                </a:solidFill>
                <a:latin typeface="Calibri"/>
                <a:hlinkClick r:id="rId2"/>
              </a:rPr>
              <a:t>www.maakaart.ee</a:t>
            </a:r>
            <a:r>
              <a:rPr lang="en-US" sz="2200">
                <a:solidFill>
                  <a:srgbClr val="2f2b20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85800" y="1905120"/>
            <a:ext cx="7543440" cy="259344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TextShape 2"/>
          <p:cNvSpPr txBox="1"/>
          <p:nvPr/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685800" y="1905120"/>
            <a:ext cx="7543440" cy="259344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5" name="TextShape 2"/>
          <p:cNvSpPr txBox="1"/>
          <p:nvPr/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85800" y="1905120"/>
            <a:ext cx="7543440" cy="259344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7" name="TextShape 2"/>
          <p:cNvSpPr txBox="1"/>
          <p:nvPr/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Milestones</a:t>
            </a:r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First edit: 2006 LA2 (Sweden)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Tartu City government import: 2009, January, 50MB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Maaamet WMS permission: 2009, August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All public web services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Base map (Põhikaart), up-to-date aerials. Raster only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Maaamet administrative data – Nov 2009 ~150MB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CORINE import: December 2009 ~150MB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KYSK project: 2010-2011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ADS import: 2012-2013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3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80" st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117" st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141" st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195" st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241" st="1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277" st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301" st="2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323" st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Tartu</a:t>
            </a:r>
            <a:endParaRPr/>
          </a:p>
        </p:txBody>
      </p:sp>
      <p:pic>
        <p:nvPicPr>
          <p:cNvPr descr="" id="91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274760"/>
            <a:ext cx="8493840" cy="535104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Maaamet official letter</a:t>
            </a:r>
            <a:endParaRPr/>
          </a:p>
        </p:txBody>
      </p:sp>
      <p:pic>
        <p:nvPicPr>
          <p:cNvPr descr="" id="93" name="Content Placeholder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7619760" cy="480024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600">
                <a:solidFill>
                  <a:srgbClr val="675e47"/>
                </a:solidFill>
                <a:latin typeface="Cambria"/>
              </a:rPr>
              <a:t>KYSK project 2010-11</a:t>
            </a:r>
            <a:endParaRPr/>
          </a:p>
        </p:txBody>
      </p:sp>
      <p:sp>
        <p:nvSpPr>
          <p:cNvPr id="95" name="TextShape 2"/>
          <p:cNvSpPr txBox="1"/>
          <p:nvPr/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Budget: ~30 KEUR (80% spent)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Technical setups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kaart.maakaart.ee purchase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Hosted in Tartu LV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Mapping parties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Paide, Võru, Pärnu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200">
                <a:solidFill>
                  <a:srgbClr val="2f2b20"/>
                </a:solidFill>
                <a:latin typeface="Calibri"/>
              </a:rPr>
              <a:t>Trainings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2f2b20"/>
                </a:solidFill>
                <a:latin typeface="Calibri"/>
              </a:rPr>
              <a:t>Haapsalu, Tallinn Results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35" nodeType="tmRoot" restart="never">
          <p:childTnLst>
            <p:seq>
              <p:cTn dur="indefinite" id="36" nodeType="mainSeq">
                <p:childTnLst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29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46" st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73" st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92" st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9">
                      <p:stCondLst>
                        <p:cond delay="indefinite"/>
                      </p:stCondLst>
                      <p:childTnLst>
                        <p:par>
                          <p:cTn fill="hold" id="50">
                            <p:stCondLst>
                              <p:cond delay="0"/>
                            </p:stCondLst>
                            <p:childTnLst>
                              <p:par>
                                <p:cTn fill="hold" id="5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08" st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27" st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5">
                      <p:stCondLst>
                        <p:cond delay="indefinite"/>
                      </p:stCondLst>
                      <p:childTnLst>
                        <p:par>
                          <p:cTn fill="hold" id="56">
                            <p:stCondLst>
                              <p:cond delay="0"/>
                            </p:stCondLst>
                            <p:childTnLst>
                              <p:par>
                                <p:cTn fill="hold" id="5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37" st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63" st="1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